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61" r:id="rId4"/>
    <p:sldId id="259" r:id="rId5"/>
    <p:sldId id="260" r:id="rId6"/>
    <p:sldId id="294" r:id="rId7"/>
    <p:sldId id="295" r:id="rId8"/>
    <p:sldId id="263" r:id="rId9"/>
    <p:sldId id="271" r:id="rId10"/>
    <p:sldId id="272" r:id="rId11"/>
    <p:sldId id="289" r:id="rId12"/>
    <p:sldId id="290" r:id="rId13"/>
    <p:sldId id="275" r:id="rId14"/>
    <p:sldId id="276" r:id="rId15"/>
    <p:sldId id="291" r:id="rId16"/>
    <p:sldId id="292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82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850F1A-13FD-4CF2-A65A-BFD6A1CFF523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690326A-434B-46CC-8620-5993D6D31998}">
      <dgm:prSet phldrT="[Text]" custT="1"/>
      <dgm:spPr/>
      <dgm:t>
        <a:bodyPr/>
        <a:lstStyle/>
        <a:p>
          <a:r>
            <a:rPr lang="en-GB" sz="1800" dirty="0" smtClean="0"/>
            <a:t>sense of achievement and control</a:t>
          </a:r>
          <a:endParaRPr lang="en-GB" sz="1800" dirty="0"/>
        </a:p>
      </dgm:t>
    </dgm:pt>
    <dgm:pt modelId="{3DF37525-2E7D-407E-A5D3-A906E9A6BD39}" type="parTrans" cxnId="{82F1B559-2307-4BF5-A07B-09556554B210}">
      <dgm:prSet/>
      <dgm:spPr/>
      <dgm:t>
        <a:bodyPr/>
        <a:lstStyle/>
        <a:p>
          <a:endParaRPr lang="en-GB"/>
        </a:p>
      </dgm:t>
    </dgm:pt>
    <dgm:pt modelId="{9BD41330-F2B1-427A-9BE5-DCD341E95862}" type="sibTrans" cxnId="{82F1B559-2307-4BF5-A07B-09556554B210}">
      <dgm:prSet/>
      <dgm:spPr/>
      <dgm:t>
        <a:bodyPr/>
        <a:lstStyle/>
        <a:p>
          <a:endParaRPr lang="en-GB"/>
        </a:p>
      </dgm:t>
    </dgm:pt>
    <dgm:pt modelId="{4035A000-2F8D-4135-B01B-06B12D82F066}">
      <dgm:prSet phldrT="[Text]" custT="1"/>
      <dgm:spPr/>
      <dgm:t>
        <a:bodyPr/>
        <a:lstStyle/>
        <a:p>
          <a:r>
            <a:rPr lang="en-GB" sz="1800" dirty="0" smtClean="0"/>
            <a:t>feeling of control/confidence</a:t>
          </a:r>
          <a:endParaRPr lang="en-GB" sz="1800" dirty="0"/>
        </a:p>
      </dgm:t>
    </dgm:pt>
    <dgm:pt modelId="{3EB24A0C-2DB6-4784-8350-C00BF238DFCE}" type="parTrans" cxnId="{3D1AE473-1B86-4117-806D-0350DCD2DE2C}">
      <dgm:prSet/>
      <dgm:spPr/>
      <dgm:t>
        <a:bodyPr/>
        <a:lstStyle/>
        <a:p>
          <a:endParaRPr lang="en-GB"/>
        </a:p>
      </dgm:t>
    </dgm:pt>
    <dgm:pt modelId="{4E0DE4C1-D852-4444-B4FC-AF440B550B71}" type="sibTrans" cxnId="{3D1AE473-1B86-4117-806D-0350DCD2DE2C}">
      <dgm:prSet/>
      <dgm:spPr/>
      <dgm:t>
        <a:bodyPr/>
        <a:lstStyle/>
        <a:p>
          <a:endParaRPr lang="en-GB"/>
        </a:p>
      </dgm:t>
    </dgm:pt>
    <dgm:pt modelId="{B99D41F0-3B5C-4D16-B8FB-01647752F9F1}">
      <dgm:prSet phldrT="[Text]"/>
      <dgm:spPr/>
      <dgm:t>
        <a:bodyPr/>
        <a:lstStyle/>
        <a:p>
          <a:r>
            <a:rPr lang="en-GB" dirty="0" smtClean="0"/>
            <a:t>motivation</a:t>
          </a:r>
          <a:endParaRPr lang="en-GB" dirty="0"/>
        </a:p>
      </dgm:t>
    </dgm:pt>
    <dgm:pt modelId="{28C6A4F0-8416-4D8B-A97A-386DDD9E5768}" type="parTrans" cxnId="{A03BEE2D-F6D2-43FF-B05D-C8DEECC9A76B}">
      <dgm:prSet/>
      <dgm:spPr/>
      <dgm:t>
        <a:bodyPr/>
        <a:lstStyle/>
        <a:p>
          <a:endParaRPr lang="en-GB"/>
        </a:p>
      </dgm:t>
    </dgm:pt>
    <dgm:pt modelId="{92498CBB-299C-4965-81EE-ABF045921F26}" type="sibTrans" cxnId="{A03BEE2D-F6D2-43FF-B05D-C8DEECC9A76B}">
      <dgm:prSet/>
      <dgm:spPr/>
      <dgm:t>
        <a:bodyPr/>
        <a:lstStyle/>
        <a:p>
          <a:endParaRPr lang="en-GB"/>
        </a:p>
      </dgm:t>
    </dgm:pt>
    <dgm:pt modelId="{E5384B69-A1EA-4B15-BBE9-E93D4815FFDF}">
      <dgm:prSet phldrT="[Text]"/>
      <dgm:spPr/>
      <dgm:t>
        <a:bodyPr/>
        <a:lstStyle/>
        <a:p>
          <a:r>
            <a:rPr lang="en-GB" dirty="0" smtClean="0"/>
            <a:t>learning behaviour</a:t>
          </a:r>
          <a:endParaRPr lang="en-GB" dirty="0"/>
        </a:p>
      </dgm:t>
    </dgm:pt>
    <dgm:pt modelId="{B1624997-C500-4934-BC99-A15107813DC3}" type="parTrans" cxnId="{265460D5-4223-4012-8416-ABE7CC27D3B0}">
      <dgm:prSet/>
      <dgm:spPr/>
      <dgm:t>
        <a:bodyPr/>
        <a:lstStyle/>
        <a:p>
          <a:endParaRPr lang="en-GB"/>
        </a:p>
      </dgm:t>
    </dgm:pt>
    <dgm:pt modelId="{E0FAEBB8-0248-4E6E-9A5D-A488296A69E1}" type="sibTrans" cxnId="{265460D5-4223-4012-8416-ABE7CC27D3B0}">
      <dgm:prSet/>
      <dgm:spPr/>
      <dgm:t>
        <a:bodyPr/>
        <a:lstStyle/>
        <a:p>
          <a:endParaRPr lang="en-GB"/>
        </a:p>
      </dgm:t>
    </dgm:pt>
    <dgm:pt modelId="{05CF7D01-4185-4D1B-8F6A-EAE3C3E390DE}">
      <dgm:prSet phldrT="[Text]" custT="1"/>
      <dgm:spPr/>
      <dgm:t>
        <a:bodyPr/>
        <a:lstStyle/>
        <a:p>
          <a:r>
            <a:rPr lang="en-GB" sz="1800" dirty="0" smtClean="0">
              <a:solidFill>
                <a:srgbClr val="FF0000"/>
              </a:solidFill>
            </a:rPr>
            <a:t>accelerated learning</a:t>
          </a:r>
          <a:endParaRPr lang="en-GB" sz="1800" dirty="0">
            <a:solidFill>
              <a:srgbClr val="FF0000"/>
            </a:solidFill>
          </a:endParaRPr>
        </a:p>
      </dgm:t>
    </dgm:pt>
    <dgm:pt modelId="{650FBF14-CA08-42EF-81B3-85ED277B5399}" type="parTrans" cxnId="{16065F23-BAFC-44FB-AE3B-2CF75F4194E5}">
      <dgm:prSet/>
      <dgm:spPr/>
      <dgm:t>
        <a:bodyPr/>
        <a:lstStyle/>
        <a:p>
          <a:endParaRPr lang="en-GB"/>
        </a:p>
      </dgm:t>
    </dgm:pt>
    <dgm:pt modelId="{1E36069E-85BD-4DAE-ADC4-926CD3A8A419}" type="sibTrans" cxnId="{16065F23-BAFC-44FB-AE3B-2CF75F4194E5}">
      <dgm:prSet/>
      <dgm:spPr/>
      <dgm:t>
        <a:bodyPr/>
        <a:lstStyle/>
        <a:p>
          <a:endParaRPr lang="en-GB"/>
        </a:p>
      </dgm:t>
    </dgm:pt>
    <dgm:pt modelId="{96DE5FBF-A18F-4C54-B7AA-E9D2FCED41C7}" type="pres">
      <dgm:prSet presAssocID="{49850F1A-13FD-4CF2-A65A-BFD6A1CFF52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3108D16-26B2-49AD-B872-5569784A1CF8}" type="pres">
      <dgm:prSet presAssocID="{5690326A-434B-46CC-8620-5993D6D31998}" presName="dummy" presStyleCnt="0"/>
      <dgm:spPr/>
    </dgm:pt>
    <dgm:pt modelId="{230D6EC2-E171-46F9-9F8C-6196D71CB1A5}" type="pres">
      <dgm:prSet presAssocID="{5690326A-434B-46CC-8620-5993D6D31998}" presName="node" presStyleLbl="revTx" presStyleIdx="0" presStyleCnt="5" custScaleX="14189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E1BA8C-3F09-49F7-A5A6-2ECA7A5FB202}" type="pres">
      <dgm:prSet presAssocID="{9BD41330-F2B1-427A-9BE5-DCD341E95862}" presName="sibTrans" presStyleLbl="node1" presStyleIdx="0" presStyleCnt="5"/>
      <dgm:spPr/>
      <dgm:t>
        <a:bodyPr/>
        <a:lstStyle/>
        <a:p>
          <a:endParaRPr lang="en-GB"/>
        </a:p>
      </dgm:t>
    </dgm:pt>
    <dgm:pt modelId="{8B1C6CC6-6CAB-4ABC-8EB6-F750253539D5}" type="pres">
      <dgm:prSet presAssocID="{4035A000-2F8D-4135-B01B-06B12D82F066}" presName="dummy" presStyleCnt="0"/>
      <dgm:spPr/>
    </dgm:pt>
    <dgm:pt modelId="{5A2F5F55-C9C4-47EF-8182-74C6DE8E64BC}" type="pres">
      <dgm:prSet presAssocID="{4035A000-2F8D-4135-B01B-06B12D82F066}" presName="node" presStyleLbl="revTx" presStyleIdx="1" presStyleCnt="5" custScaleX="1709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197B3C-78E1-4253-8ED7-682B3E85BE35}" type="pres">
      <dgm:prSet presAssocID="{4E0DE4C1-D852-4444-B4FC-AF440B550B71}" presName="sibTrans" presStyleLbl="node1" presStyleIdx="1" presStyleCnt="5"/>
      <dgm:spPr/>
      <dgm:t>
        <a:bodyPr/>
        <a:lstStyle/>
        <a:p>
          <a:endParaRPr lang="en-GB"/>
        </a:p>
      </dgm:t>
    </dgm:pt>
    <dgm:pt modelId="{4FCB5824-2EDA-45E1-BB3B-2D1E3A9FD5C8}" type="pres">
      <dgm:prSet presAssocID="{B99D41F0-3B5C-4D16-B8FB-01647752F9F1}" presName="dummy" presStyleCnt="0"/>
      <dgm:spPr/>
    </dgm:pt>
    <dgm:pt modelId="{3DFD1683-ED98-4941-9280-41EE19D0F535}" type="pres">
      <dgm:prSet presAssocID="{B99D41F0-3B5C-4D16-B8FB-01647752F9F1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586A8C-CAF4-4C7E-89DC-578ED7E48753}" type="pres">
      <dgm:prSet presAssocID="{92498CBB-299C-4965-81EE-ABF045921F26}" presName="sibTrans" presStyleLbl="node1" presStyleIdx="2" presStyleCnt="5"/>
      <dgm:spPr/>
      <dgm:t>
        <a:bodyPr/>
        <a:lstStyle/>
        <a:p>
          <a:endParaRPr lang="en-GB"/>
        </a:p>
      </dgm:t>
    </dgm:pt>
    <dgm:pt modelId="{7116E794-D6B8-461D-999F-EC593CF3B771}" type="pres">
      <dgm:prSet presAssocID="{E5384B69-A1EA-4B15-BBE9-E93D4815FFDF}" presName="dummy" presStyleCnt="0"/>
      <dgm:spPr/>
    </dgm:pt>
    <dgm:pt modelId="{CDE7C29C-EFA9-46D9-94E5-0277DA64EC01}" type="pres">
      <dgm:prSet presAssocID="{E5384B69-A1EA-4B15-BBE9-E93D4815FFDF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A34096-837C-41BF-B644-3C83602CDE8E}" type="pres">
      <dgm:prSet presAssocID="{E0FAEBB8-0248-4E6E-9A5D-A488296A69E1}" presName="sibTrans" presStyleLbl="node1" presStyleIdx="3" presStyleCnt="5"/>
      <dgm:spPr/>
      <dgm:t>
        <a:bodyPr/>
        <a:lstStyle/>
        <a:p>
          <a:endParaRPr lang="en-GB"/>
        </a:p>
      </dgm:t>
    </dgm:pt>
    <dgm:pt modelId="{5BB1CA98-43CD-4D99-A907-6B3686D1EBCE}" type="pres">
      <dgm:prSet presAssocID="{05CF7D01-4185-4D1B-8F6A-EAE3C3E390DE}" presName="dummy" presStyleCnt="0"/>
      <dgm:spPr/>
    </dgm:pt>
    <dgm:pt modelId="{27652FB9-EC7B-4378-9BD7-A835361BB495}" type="pres">
      <dgm:prSet presAssocID="{05CF7D01-4185-4D1B-8F6A-EAE3C3E390DE}" presName="node" presStyleLbl="revTx" presStyleIdx="4" presStyleCnt="5" custScaleX="11688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7CA4B16-F7EF-4A6A-8B7C-3B56ECBEBD9E}" type="pres">
      <dgm:prSet presAssocID="{1E36069E-85BD-4DAE-ADC4-926CD3A8A419}" presName="sibTrans" presStyleLbl="node1" presStyleIdx="4" presStyleCnt="5"/>
      <dgm:spPr/>
      <dgm:t>
        <a:bodyPr/>
        <a:lstStyle/>
        <a:p>
          <a:endParaRPr lang="en-GB"/>
        </a:p>
      </dgm:t>
    </dgm:pt>
  </dgm:ptLst>
  <dgm:cxnLst>
    <dgm:cxn modelId="{A187937D-6AD2-4F01-B167-54502F02802F}" type="presOf" srcId="{E5384B69-A1EA-4B15-BBE9-E93D4815FFDF}" destId="{CDE7C29C-EFA9-46D9-94E5-0277DA64EC01}" srcOrd="0" destOrd="0" presId="urn:microsoft.com/office/officeart/2005/8/layout/cycle1"/>
    <dgm:cxn modelId="{52871D6D-D098-406E-BAEA-B87D4DB9E136}" type="presOf" srcId="{E0FAEBB8-0248-4E6E-9A5D-A488296A69E1}" destId="{F0A34096-837C-41BF-B644-3C83602CDE8E}" srcOrd="0" destOrd="0" presId="urn:microsoft.com/office/officeart/2005/8/layout/cycle1"/>
    <dgm:cxn modelId="{16F9A4D7-213C-481B-8CB0-4109C11C85E3}" type="presOf" srcId="{92498CBB-299C-4965-81EE-ABF045921F26}" destId="{14586A8C-CAF4-4C7E-89DC-578ED7E48753}" srcOrd="0" destOrd="0" presId="urn:microsoft.com/office/officeart/2005/8/layout/cycle1"/>
    <dgm:cxn modelId="{16065F23-BAFC-44FB-AE3B-2CF75F4194E5}" srcId="{49850F1A-13FD-4CF2-A65A-BFD6A1CFF523}" destId="{05CF7D01-4185-4D1B-8F6A-EAE3C3E390DE}" srcOrd="4" destOrd="0" parTransId="{650FBF14-CA08-42EF-81B3-85ED277B5399}" sibTransId="{1E36069E-85BD-4DAE-ADC4-926CD3A8A419}"/>
    <dgm:cxn modelId="{7FD49A04-6ED1-4BAC-A2D3-716576E8D9A6}" type="presOf" srcId="{5690326A-434B-46CC-8620-5993D6D31998}" destId="{230D6EC2-E171-46F9-9F8C-6196D71CB1A5}" srcOrd="0" destOrd="0" presId="urn:microsoft.com/office/officeart/2005/8/layout/cycle1"/>
    <dgm:cxn modelId="{88946CA0-0295-4EF7-B4B1-CD55023D088A}" type="presOf" srcId="{9BD41330-F2B1-427A-9BE5-DCD341E95862}" destId="{63E1BA8C-3F09-49F7-A5A6-2ECA7A5FB202}" srcOrd="0" destOrd="0" presId="urn:microsoft.com/office/officeart/2005/8/layout/cycle1"/>
    <dgm:cxn modelId="{265460D5-4223-4012-8416-ABE7CC27D3B0}" srcId="{49850F1A-13FD-4CF2-A65A-BFD6A1CFF523}" destId="{E5384B69-A1EA-4B15-BBE9-E93D4815FFDF}" srcOrd="3" destOrd="0" parTransId="{B1624997-C500-4934-BC99-A15107813DC3}" sibTransId="{E0FAEBB8-0248-4E6E-9A5D-A488296A69E1}"/>
    <dgm:cxn modelId="{A03BEE2D-F6D2-43FF-B05D-C8DEECC9A76B}" srcId="{49850F1A-13FD-4CF2-A65A-BFD6A1CFF523}" destId="{B99D41F0-3B5C-4D16-B8FB-01647752F9F1}" srcOrd="2" destOrd="0" parTransId="{28C6A4F0-8416-4D8B-A97A-386DDD9E5768}" sibTransId="{92498CBB-299C-4965-81EE-ABF045921F26}"/>
    <dgm:cxn modelId="{C158B992-53B7-41C2-94DF-C89CE9F9E7E1}" type="presOf" srcId="{B99D41F0-3B5C-4D16-B8FB-01647752F9F1}" destId="{3DFD1683-ED98-4941-9280-41EE19D0F535}" srcOrd="0" destOrd="0" presId="urn:microsoft.com/office/officeart/2005/8/layout/cycle1"/>
    <dgm:cxn modelId="{3D1AE473-1B86-4117-806D-0350DCD2DE2C}" srcId="{49850F1A-13FD-4CF2-A65A-BFD6A1CFF523}" destId="{4035A000-2F8D-4135-B01B-06B12D82F066}" srcOrd="1" destOrd="0" parTransId="{3EB24A0C-2DB6-4784-8350-C00BF238DFCE}" sibTransId="{4E0DE4C1-D852-4444-B4FC-AF440B550B71}"/>
    <dgm:cxn modelId="{E49D5FE5-08C9-4A7F-B6F8-2E2BE8F12A5A}" type="presOf" srcId="{4E0DE4C1-D852-4444-B4FC-AF440B550B71}" destId="{00197B3C-78E1-4253-8ED7-682B3E85BE35}" srcOrd="0" destOrd="0" presId="urn:microsoft.com/office/officeart/2005/8/layout/cycle1"/>
    <dgm:cxn modelId="{66454051-E451-4D24-A27F-A0F0AEAE93E9}" type="presOf" srcId="{1E36069E-85BD-4DAE-ADC4-926CD3A8A419}" destId="{27CA4B16-F7EF-4A6A-8B7C-3B56ECBEBD9E}" srcOrd="0" destOrd="0" presId="urn:microsoft.com/office/officeart/2005/8/layout/cycle1"/>
    <dgm:cxn modelId="{5E46C2F6-E56C-4301-BE2C-AD9CE0606B62}" type="presOf" srcId="{4035A000-2F8D-4135-B01B-06B12D82F066}" destId="{5A2F5F55-C9C4-47EF-8182-74C6DE8E64BC}" srcOrd="0" destOrd="0" presId="urn:microsoft.com/office/officeart/2005/8/layout/cycle1"/>
    <dgm:cxn modelId="{FA6807A0-C77A-48FD-AEA1-BC4FFB75856F}" type="presOf" srcId="{49850F1A-13FD-4CF2-A65A-BFD6A1CFF523}" destId="{96DE5FBF-A18F-4C54-B7AA-E9D2FCED41C7}" srcOrd="0" destOrd="0" presId="urn:microsoft.com/office/officeart/2005/8/layout/cycle1"/>
    <dgm:cxn modelId="{82F1B559-2307-4BF5-A07B-09556554B210}" srcId="{49850F1A-13FD-4CF2-A65A-BFD6A1CFF523}" destId="{5690326A-434B-46CC-8620-5993D6D31998}" srcOrd="0" destOrd="0" parTransId="{3DF37525-2E7D-407E-A5D3-A906E9A6BD39}" sibTransId="{9BD41330-F2B1-427A-9BE5-DCD341E95862}"/>
    <dgm:cxn modelId="{281E9A17-CC0E-473F-817D-EA64F955732A}" type="presOf" srcId="{05CF7D01-4185-4D1B-8F6A-EAE3C3E390DE}" destId="{27652FB9-EC7B-4378-9BD7-A835361BB495}" srcOrd="0" destOrd="0" presId="urn:microsoft.com/office/officeart/2005/8/layout/cycle1"/>
    <dgm:cxn modelId="{1D04C822-4CE4-4AF0-BD54-E1BC2B48EFB0}" type="presParOf" srcId="{96DE5FBF-A18F-4C54-B7AA-E9D2FCED41C7}" destId="{53108D16-26B2-49AD-B872-5569784A1CF8}" srcOrd="0" destOrd="0" presId="urn:microsoft.com/office/officeart/2005/8/layout/cycle1"/>
    <dgm:cxn modelId="{91D56A5E-C353-4D03-B3FD-30AADA815AB4}" type="presParOf" srcId="{96DE5FBF-A18F-4C54-B7AA-E9D2FCED41C7}" destId="{230D6EC2-E171-46F9-9F8C-6196D71CB1A5}" srcOrd="1" destOrd="0" presId="urn:microsoft.com/office/officeart/2005/8/layout/cycle1"/>
    <dgm:cxn modelId="{235E75B3-BC7A-4A64-8436-490A3EBFA039}" type="presParOf" srcId="{96DE5FBF-A18F-4C54-B7AA-E9D2FCED41C7}" destId="{63E1BA8C-3F09-49F7-A5A6-2ECA7A5FB202}" srcOrd="2" destOrd="0" presId="urn:microsoft.com/office/officeart/2005/8/layout/cycle1"/>
    <dgm:cxn modelId="{872F61B6-E598-4F81-AFDC-218EE9960A9A}" type="presParOf" srcId="{96DE5FBF-A18F-4C54-B7AA-E9D2FCED41C7}" destId="{8B1C6CC6-6CAB-4ABC-8EB6-F750253539D5}" srcOrd="3" destOrd="0" presId="urn:microsoft.com/office/officeart/2005/8/layout/cycle1"/>
    <dgm:cxn modelId="{E201EA32-D686-4847-A006-08F216575230}" type="presParOf" srcId="{96DE5FBF-A18F-4C54-B7AA-E9D2FCED41C7}" destId="{5A2F5F55-C9C4-47EF-8182-74C6DE8E64BC}" srcOrd="4" destOrd="0" presId="urn:microsoft.com/office/officeart/2005/8/layout/cycle1"/>
    <dgm:cxn modelId="{B61647EB-3ABA-49FD-9523-22A799239767}" type="presParOf" srcId="{96DE5FBF-A18F-4C54-B7AA-E9D2FCED41C7}" destId="{00197B3C-78E1-4253-8ED7-682B3E85BE35}" srcOrd="5" destOrd="0" presId="urn:microsoft.com/office/officeart/2005/8/layout/cycle1"/>
    <dgm:cxn modelId="{D1EDC649-F2FD-45B4-A139-50CAB0EAB137}" type="presParOf" srcId="{96DE5FBF-A18F-4C54-B7AA-E9D2FCED41C7}" destId="{4FCB5824-2EDA-45E1-BB3B-2D1E3A9FD5C8}" srcOrd="6" destOrd="0" presId="urn:microsoft.com/office/officeart/2005/8/layout/cycle1"/>
    <dgm:cxn modelId="{D18544F0-A169-4ACA-BD53-4C60185EC077}" type="presParOf" srcId="{96DE5FBF-A18F-4C54-B7AA-E9D2FCED41C7}" destId="{3DFD1683-ED98-4941-9280-41EE19D0F535}" srcOrd="7" destOrd="0" presId="urn:microsoft.com/office/officeart/2005/8/layout/cycle1"/>
    <dgm:cxn modelId="{2A7FCAA8-D10F-44F6-A08E-4FB928320A6A}" type="presParOf" srcId="{96DE5FBF-A18F-4C54-B7AA-E9D2FCED41C7}" destId="{14586A8C-CAF4-4C7E-89DC-578ED7E48753}" srcOrd="8" destOrd="0" presId="urn:microsoft.com/office/officeart/2005/8/layout/cycle1"/>
    <dgm:cxn modelId="{96E5716F-0DE9-4B6F-88CE-9F10607D1043}" type="presParOf" srcId="{96DE5FBF-A18F-4C54-B7AA-E9D2FCED41C7}" destId="{7116E794-D6B8-461D-999F-EC593CF3B771}" srcOrd="9" destOrd="0" presId="urn:microsoft.com/office/officeart/2005/8/layout/cycle1"/>
    <dgm:cxn modelId="{13608D1F-2E5C-46DF-AEDD-D28BEDB8DD88}" type="presParOf" srcId="{96DE5FBF-A18F-4C54-B7AA-E9D2FCED41C7}" destId="{CDE7C29C-EFA9-46D9-94E5-0277DA64EC01}" srcOrd="10" destOrd="0" presId="urn:microsoft.com/office/officeart/2005/8/layout/cycle1"/>
    <dgm:cxn modelId="{3984406E-0D0B-48C9-9D64-710D0997A464}" type="presParOf" srcId="{96DE5FBF-A18F-4C54-B7AA-E9D2FCED41C7}" destId="{F0A34096-837C-41BF-B644-3C83602CDE8E}" srcOrd="11" destOrd="0" presId="urn:microsoft.com/office/officeart/2005/8/layout/cycle1"/>
    <dgm:cxn modelId="{5C15C3B8-32E8-4379-9071-07D00E014E22}" type="presParOf" srcId="{96DE5FBF-A18F-4C54-B7AA-E9D2FCED41C7}" destId="{5BB1CA98-43CD-4D99-A907-6B3686D1EBCE}" srcOrd="12" destOrd="0" presId="urn:microsoft.com/office/officeart/2005/8/layout/cycle1"/>
    <dgm:cxn modelId="{7B8448FF-AAA1-4BCD-A8CE-30D510A9C2DE}" type="presParOf" srcId="{96DE5FBF-A18F-4C54-B7AA-E9D2FCED41C7}" destId="{27652FB9-EC7B-4378-9BD7-A835361BB495}" srcOrd="13" destOrd="0" presId="urn:microsoft.com/office/officeart/2005/8/layout/cycle1"/>
    <dgm:cxn modelId="{1DD32B88-EB18-471A-A45B-D859F97D8A4C}" type="presParOf" srcId="{96DE5FBF-A18F-4C54-B7AA-E9D2FCED41C7}" destId="{27CA4B16-F7EF-4A6A-8B7C-3B56ECBEBD9E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4D0061-8A9E-432F-BC9C-60D9ECEFDE9A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3530F5-5B27-494C-AB9A-DDE7C6EEE3EE}">
      <dgm:prSet phldrT="[Text]" custT="1"/>
      <dgm:spPr/>
      <dgm:t>
        <a:bodyPr/>
        <a:lstStyle/>
        <a:p>
          <a:r>
            <a:rPr lang="en-GB" sz="1800" dirty="0" smtClean="0"/>
            <a:t>teaching practices and pedagogies</a:t>
          </a:r>
          <a:endParaRPr lang="en-GB" sz="1800" dirty="0"/>
        </a:p>
      </dgm:t>
    </dgm:pt>
    <dgm:pt modelId="{49B5DAA4-82BA-44C5-A173-F707C6A716E0}" type="parTrans" cxnId="{9290A3AD-EC7D-4275-8B6B-1EE020E04565}">
      <dgm:prSet/>
      <dgm:spPr/>
      <dgm:t>
        <a:bodyPr/>
        <a:lstStyle/>
        <a:p>
          <a:endParaRPr lang="en-GB"/>
        </a:p>
      </dgm:t>
    </dgm:pt>
    <dgm:pt modelId="{D6AA3D63-7E9F-4D62-A5A5-C20770C47EB3}" type="sibTrans" cxnId="{9290A3AD-EC7D-4275-8B6B-1EE020E04565}">
      <dgm:prSet/>
      <dgm:spPr/>
      <dgm:t>
        <a:bodyPr/>
        <a:lstStyle/>
        <a:p>
          <a:endParaRPr lang="en-GB"/>
        </a:p>
      </dgm:t>
    </dgm:pt>
    <dgm:pt modelId="{EFF4E662-AF6F-408A-B9DB-083273D19D47}">
      <dgm:prSet phldrT="[Text]" custT="1"/>
      <dgm:spPr/>
      <dgm:t>
        <a:bodyPr/>
        <a:lstStyle/>
        <a:p>
          <a:r>
            <a:rPr lang="en-GB" sz="1800" dirty="0" smtClean="0"/>
            <a:t>1. atmosphere in class</a:t>
          </a:r>
        </a:p>
        <a:p>
          <a:r>
            <a:rPr lang="en-GB" sz="1800" dirty="0" smtClean="0"/>
            <a:t>2. learner strategies</a:t>
          </a:r>
          <a:endParaRPr lang="en-GB" sz="1800" dirty="0"/>
        </a:p>
      </dgm:t>
    </dgm:pt>
    <dgm:pt modelId="{D2678E74-4001-46F7-BAB1-87EF111632E9}" type="parTrans" cxnId="{0188D4E3-AFEA-4FA5-8B01-00143CE7E774}">
      <dgm:prSet/>
      <dgm:spPr/>
      <dgm:t>
        <a:bodyPr/>
        <a:lstStyle/>
        <a:p>
          <a:endParaRPr lang="en-GB"/>
        </a:p>
      </dgm:t>
    </dgm:pt>
    <dgm:pt modelId="{0ED5DEF9-3905-4CC8-83CF-2CDF48838E2A}" type="sibTrans" cxnId="{0188D4E3-AFEA-4FA5-8B01-00143CE7E774}">
      <dgm:prSet/>
      <dgm:spPr/>
      <dgm:t>
        <a:bodyPr/>
        <a:lstStyle/>
        <a:p>
          <a:endParaRPr lang="en-GB"/>
        </a:p>
      </dgm:t>
    </dgm:pt>
    <dgm:pt modelId="{405AB10C-A63E-447A-93E7-2132709AAC14}">
      <dgm:prSet phldrT="[Text]" custT="1"/>
      <dgm:spPr/>
      <dgm:t>
        <a:bodyPr/>
        <a:lstStyle/>
        <a:p>
          <a:r>
            <a:rPr lang="en-GB" sz="1800" dirty="0" smtClean="0"/>
            <a:t>feeling of control/ confidence</a:t>
          </a:r>
          <a:endParaRPr lang="en-GB" sz="1800" dirty="0"/>
        </a:p>
      </dgm:t>
    </dgm:pt>
    <dgm:pt modelId="{D69F8E5A-0866-4AE6-91E8-D060AFD6B17F}" type="parTrans" cxnId="{D0C08B50-BB80-4F29-822B-12BD2531C6F9}">
      <dgm:prSet/>
      <dgm:spPr/>
      <dgm:t>
        <a:bodyPr/>
        <a:lstStyle/>
        <a:p>
          <a:endParaRPr lang="en-GB"/>
        </a:p>
      </dgm:t>
    </dgm:pt>
    <dgm:pt modelId="{7A0440E2-F6C0-4160-B17B-E2F5153DF3F2}" type="sibTrans" cxnId="{D0C08B50-BB80-4F29-822B-12BD2531C6F9}">
      <dgm:prSet/>
      <dgm:spPr/>
      <dgm:t>
        <a:bodyPr/>
        <a:lstStyle/>
        <a:p>
          <a:endParaRPr lang="en-GB"/>
        </a:p>
      </dgm:t>
    </dgm:pt>
    <dgm:pt modelId="{83721257-CECE-4FDB-B21B-E954A464EE31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learning behaviour</a:t>
          </a:r>
        </a:p>
      </dgm:t>
    </dgm:pt>
    <dgm:pt modelId="{94C1E313-33AC-493A-85DF-4F0C1C15D65D}" type="parTrans" cxnId="{78C61DB9-C37E-4DB6-B971-5A62DF12F129}">
      <dgm:prSet/>
      <dgm:spPr/>
      <dgm:t>
        <a:bodyPr/>
        <a:lstStyle/>
        <a:p>
          <a:endParaRPr lang="en-GB"/>
        </a:p>
      </dgm:t>
    </dgm:pt>
    <dgm:pt modelId="{CAD2236A-63A5-420A-86B9-9AA95BE2735B}" type="sibTrans" cxnId="{78C61DB9-C37E-4DB6-B971-5A62DF12F129}">
      <dgm:prSet/>
      <dgm:spPr/>
      <dgm:t>
        <a:bodyPr/>
        <a:lstStyle/>
        <a:p>
          <a:endParaRPr lang="en-GB"/>
        </a:p>
      </dgm:t>
    </dgm:pt>
    <dgm:pt modelId="{54F25488-685E-4B7A-82D0-C4A8F6B3544A}">
      <dgm:prSet phldrT="[Text]" custT="1"/>
      <dgm:spPr/>
      <dgm:t>
        <a:bodyPr/>
        <a:lstStyle/>
        <a:p>
          <a:r>
            <a:rPr lang="en-GB" sz="1800" dirty="0" smtClean="0">
              <a:solidFill>
                <a:srgbClr val="FF0000"/>
              </a:solidFill>
            </a:rPr>
            <a:t>accelerated  learning</a:t>
          </a:r>
        </a:p>
      </dgm:t>
    </dgm:pt>
    <dgm:pt modelId="{606670C2-D53B-4EF1-BB9F-3763AC96F51E}" type="parTrans" cxnId="{1EA20F96-E6B1-4A31-A743-9E6C69C3AEEF}">
      <dgm:prSet/>
      <dgm:spPr/>
      <dgm:t>
        <a:bodyPr/>
        <a:lstStyle/>
        <a:p>
          <a:endParaRPr lang="en-GB"/>
        </a:p>
      </dgm:t>
    </dgm:pt>
    <dgm:pt modelId="{85F9AA20-7B4C-4C07-AB0F-B190F3FC6E57}" type="sibTrans" cxnId="{1EA20F96-E6B1-4A31-A743-9E6C69C3AEEF}">
      <dgm:prSet/>
      <dgm:spPr/>
      <dgm:t>
        <a:bodyPr/>
        <a:lstStyle/>
        <a:p>
          <a:endParaRPr lang="en-GB"/>
        </a:p>
      </dgm:t>
    </dgm:pt>
    <dgm:pt modelId="{C05FBC2C-72F3-4CA9-A2D7-235D12E485AC}">
      <dgm:prSet phldrT="[Text]" custT="1"/>
      <dgm:spPr/>
      <dgm:t>
        <a:bodyPr/>
        <a:lstStyle/>
        <a:p>
          <a:r>
            <a:rPr lang="en-GB" sz="1800" smtClean="0"/>
            <a:t>motivation</a:t>
          </a:r>
          <a:endParaRPr lang="en-GB" sz="1800" dirty="0"/>
        </a:p>
      </dgm:t>
    </dgm:pt>
    <dgm:pt modelId="{63194139-DCFF-4135-A214-2A62CAD7DDCD}" type="parTrans" cxnId="{3DA08204-B98D-4B7D-8EEC-56BF8D8CC5DE}">
      <dgm:prSet/>
      <dgm:spPr/>
    </dgm:pt>
    <dgm:pt modelId="{0036C445-E2EE-4FE9-86FA-13B86A7CFB29}" type="sibTrans" cxnId="{3DA08204-B98D-4B7D-8EEC-56BF8D8CC5DE}">
      <dgm:prSet/>
      <dgm:spPr/>
    </dgm:pt>
    <dgm:pt modelId="{01C2F554-27F4-4FAE-96E9-377810CB60B3}" type="pres">
      <dgm:prSet presAssocID="{394D0061-8A9E-432F-BC9C-60D9ECEFDE9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BA48B84-9469-4131-8939-3A3EF27B5B04}" type="pres">
      <dgm:prSet presAssocID="{B83530F5-5B27-494C-AB9A-DDE7C6EEE3EE}" presName="dummy" presStyleCnt="0"/>
      <dgm:spPr/>
    </dgm:pt>
    <dgm:pt modelId="{20E0B8D5-AECC-448D-B6BA-791F26BF8E18}" type="pres">
      <dgm:prSet presAssocID="{B83530F5-5B27-494C-AB9A-DDE7C6EEE3EE}" presName="node" presStyleLbl="revTx" presStyleIdx="0" presStyleCnt="6" custScaleX="1517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D996E4-368F-48BC-874C-F6B868F038EF}" type="pres">
      <dgm:prSet presAssocID="{D6AA3D63-7E9F-4D62-A5A5-C20770C47EB3}" presName="sibTrans" presStyleLbl="node1" presStyleIdx="0" presStyleCnt="6"/>
      <dgm:spPr/>
      <dgm:t>
        <a:bodyPr/>
        <a:lstStyle/>
        <a:p>
          <a:endParaRPr lang="en-GB"/>
        </a:p>
      </dgm:t>
    </dgm:pt>
    <dgm:pt modelId="{E9A148CB-14D8-4281-AAA6-7C5FF6B950E5}" type="pres">
      <dgm:prSet presAssocID="{EFF4E662-AF6F-408A-B9DB-083273D19D47}" presName="dummy" presStyleCnt="0"/>
      <dgm:spPr/>
    </dgm:pt>
    <dgm:pt modelId="{0A052BFB-D727-47BA-9D9F-52EE241B13F3}" type="pres">
      <dgm:prSet presAssocID="{EFF4E662-AF6F-408A-B9DB-083273D19D47}" presName="node" presStyleLbl="revTx" presStyleIdx="1" presStyleCnt="6" custScaleX="22385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FB4899-AD08-4E37-83CB-BAECAA5D62F7}" type="pres">
      <dgm:prSet presAssocID="{0ED5DEF9-3905-4CC8-83CF-2CDF48838E2A}" presName="sibTrans" presStyleLbl="node1" presStyleIdx="1" presStyleCnt="6"/>
      <dgm:spPr/>
      <dgm:t>
        <a:bodyPr/>
        <a:lstStyle/>
        <a:p>
          <a:endParaRPr lang="en-GB"/>
        </a:p>
      </dgm:t>
    </dgm:pt>
    <dgm:pt modelId="{9B7CC630-CD4F-428F-B8A3-E5EC82ECA504}" type="pres">
      <dgm:prSet presAssocID="{405AB10C-A63E-447A-93E7-2132709AAC14}" presName="dummy" presStyleCnt="0"/>
      <dgm:spPr/>
    </dgm:pt>
    <dgm:pt modelId="{76D8F364-C946-4ECC-A459-2BC66450BB57}" type="pres">
      <dgm:prSet presAssocID="{405AB10C-A63E-447A-93E7-2132709AAC14}" presName="node" presStyleLbl="revTx" presStyleIdx="2" presStyleCnt="6" custScaleX="1195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4A80C4-AA4C-4B4B-895C-0BF2D8CF9DC9}" type="pres">
      <dgm:prSet presAssocID="{7A0440E2-F6C0-4160-B17B-E2F5153DF3F2}" presName="sibTrans" presStyleLbl="node1" presStyleIdx="2" presStyleCnt="6"/>
      <dgm:spPr/>
      <dgm:t>
        <a:bodyPr/>
        <a:lstStyle/>
        <a:p>
          <a:endParaRPr lang="en-GB"/>
        </a:p>
      </dgm:t>
    </dgm:pt>
    <dgm:pt modelId="{E148FBAD-A469-4328-A931-C8B0FE7826FE}" type="pres">
      <dgm:prSet presAssocID="{C05FBC2C-72F3-4CA9-A2D7-235D12E485AC}" presName="dummy" presStyleCnt="0"/>
      <dgm:spPr/>
    </dgm:pt>
    <dgm:pt modelId="{31F9E3B8-8C3A-4C26-8433-754246835BF8}" type="pres">
      <dgm:prSet presAssocID="{C05FBC2C-72F3-4CA9-A2D7-235D12E485AC}" presName="node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C407F7-8E43-4A2C-84E1-6D94AFA1F903}" type="pres">
      <dgm:prSet presAssocID="{0036C445-E2EE-4FE9-86FA-13B86A7CFB29}" presName="sibTrans" presStyleLbl="node1" presStyleIdx="3" presStyleCnt="6"/>
      <dgm:spPr/>
    </dgm:pt>
    <dgm:pt modelId="{8A472F74-7D51-43CF-A0C2-AFBE96887FAB}" type="pres">
      <dgm:prSet presAssocID="{83721257-CECE-4FDB-B21B-E954A464EE31}" presName="dummy" presStyleCnt="0"/>
      <dgm:spPr/>
    </dgm:pt>
    <dgm:pt modelId="{9DDD0B46-11A1-49D1-AE89-D12EDAAA348A}" type="pres">
      <dgm:prSet presAssocID="{83721257-CECE-4FDB-B21B-E954A464EE31}" presName="node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4E05BA-8FA8-44BC-8DA3-AB5F87C1133A}" type="pres">
      <dgm:prSet presAssocID="{CAD2236A-63A5-420A-86B9-9AA95BE2735B}" presName="sibTrans" presStyleLbl="node1" presStyleIdx="4" presStyleCnt="6"/>
      <dgm:spPr/>
      <dgm:t>
        <a:bodyPr/>
        <a:lstStyle/>
        <a:p>
          <a:endParaRPr lang="en-GB"/>
        </a:p>
      </dgm:t>
    </dgm:pt>
    <dgm:pt modelId="{28C62BD7-4403-426E-958F-44D4F4FCAC83}" type="pres">
      <dgm:prSet presAssocID="{54F25488-685E-4B7A-82D0-C4A8F6B3544A}" presName="dummy" presStyleCnt="0"/>
      <dgm:spPr/>
    </dgm:pt>
    <dgm:pt modelId="{F46709D5-268F-4D59-AAED-F42E80017F29}" type="pres">
      <dgm:prSet presAssocID="{54F25488-685E-4B7A-82D0-C4A8F6B3544A}" presName="node" presStyleLbl="revTx" presStyleIdx="5" presStyleCnt="6" custScaleX="1550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6EE573-32A5-4FDF-9D42-221662AAC7BE}" type="pres">
      <dgm:prSet presAssocID="{85F9AA20-7B4C-4C07-AB0F-B190F3FC6E57}" presName="sibTrans" presStyleLbl="node1" presStyleIdx="5" presStyleCnt="6"/>
      <dgm:spPr/>
      <dgm:t>
        <a:bodyPr/>
        <a:lstStyle/>
        <a:p>
          <a:endParaRPr lang="en-GB"/>
        </a:p>
      </dgm:t>
    </dgm:pt>
  </dgm:ptLst>
  <dgm:cxnLst>
    <dgm:cxn modelId="{150B119E-8CE2-4F4E-8A9F-8DADF0F1B85B}" type="presOf" srcId="{CAD2236A-63A5-420A-86B9-9AA95BE2735B}" destId="{EB4E05BA-8FA8-44BC-8DA3-AB5F87C1133A}" srcOrd="0" destOrd="0" presId="urn:microsoft.com/office/officeart/2005/8/layout/cycle1"/>
    <dgm:cxn modelId="{3E9F872D-AFFD-4728-96E7-C89A721B2D44}" type="presOf" srcId="{85F9AA20-7B4C-4C07-AB0F-B190F3FC6E57}" destId="{966EE573-32A5-4FDF-9D42-221662AAC7BE}" srcOrd="0" destOrd="0" presId="urn:microsoft.com/office/officeart/2005/8/layout/cycle1"/>
    <dgm:cxn modelId="{27216668-36C6-43BA-8528-20BC88EE32A0}" type="presOf" srcId="{7A0440E2-F6C0-4160-B17B-E2F5153DF3F2}" destId="{474A80C4-AA4C-4B4B-895C-0BF2D8CF9DC9}" srcOrd="0" destOrd="0" presId="urn:microsoft.com/office/officeart/2005/8/layout/cycle1"/>
    <dgm:cxn modelId="{1EA20F96-E6B1-4A31-A743-9E6C69C3AEEF}" srcId="{394D0061-8A9E-432F-BC9C-60D9ECEFDE9A}" destId="{54F25488-685E-4B7A-82D0-C4A8F6B3544A}" srcOrd="5" destOrd="0" parTransId="{606670C2-D53B-4EF1-BB9F-3763AC96F51E}" sibTransId="{85F9AA20-7B4C-4C07-AB0F-B190F3FC6E57}"/>
    <dgm:cxn modelId="{AB741F27-4B35-451D-AD60-E15ED32D82B6}" type="presOf" srcId="{0ED5DEF9-3905-4CC8-83CF-2CDF48838E2A}" destId="{57FB4899-AD08-4E37-83CB-BAECAA5D62F7}" srcOrd="0" destOrd="0" presId="urn:microsoft.com/office/officeart/2005/8/layout/cycle1"/>
    <dgm:cxn modelId="{9290A3AD-EC7D-4275-8B6B-1EE020E04565}" srcId="{394D0061-8A9E-432F-BC9C-60D9ECEFDE9A}" destId="{B83530F5-5B27-494C-AB9A-DDE7C6EEE3EE}" srcOrd="0" destOrd="0" parTransId="{49B5DAA4-82BA-44C5-A173-F707C6A716E0}" sibTransId="{D6AA3D63-7E9F-4D62-A5A5-C20770C47EB3}"/>
    <dgm:cxn modelId="{3D9DF11E-4C2D-4554-A607-45E6A0153E57}" type="presOf" srcId="{0036C445-E2EE-4FE9-86FA-13B86A7CFB29}" destId="{C3C407F7-8E43-4A2C-84E1-6D94AFA1F903}" srcOrd="0" destOrd="0" presId="urn:microsoft.com/office/officeart/2005/8/layout/cycle1"/>
    <dgm:cxn modelId="{45270EEF-B4F6-4289-9538-26CB415719E2}" type="presOf" srcId="{C05FBC2C-72F3-4CA9-A2D7-235D12E485AC}" destId="{31F9E3B8-8C3A-4C26-8433-754246835BF8}" srcOrd="0" destOrd="0" presId="urn:microsoft.com/office/officeart/2005/8/layout/cycle1"/>
    <dgm:cxn modelId="{D0C08B50-BB80-4F29-822B-12BD2531C6F9}" srcId="{394D0061-8A9E-432F-BC9C-60D9ECEFDE9A}" destId="{405AB10C-A63E-447A-93E7-2132709AAC14}" srcOrd="2" destOrd="0" parTransId="{D69F8E5A-0866-4AE6-91E8-D060AFD6B17F}" sibTransId="{7A0440E2-F6C0-4160-B17B-E2F5153DF3F2}"/>
    <dgm:cxn modelId="{78C61DB9-C37E-4DB6-B971-5A62DF12F129}" srcId="{394D0061-8A9E-432F-BC9C-60D9ECEFDE9A}" destId="{83721257-CECE-4FDB-B21B-E954A464EE31}" srcOrd="4" destOrd="0" parTransId="{94C1E313-33AC-493A-85DF-4F0C1C15D65D}" sibTransId="{CAD2236A-63A5-420A-86B9-9AA95BE2735B}"/>
    <dgm:cxn modelId="{0188D4E3-AFEA-4FA5-8B01-00143CE7E774}" srcId="{394D0061-8A9E-432F-BC9C-60D9ECEFDE9A}" destId="{EFF4E662-AF6F-408A-B9DB-083273D19D47}" srcOrd="1" destOrd="0" parTransId="{D2678E74-4001-46F7-BAB1-87EF111632E9}" sibTransId="{0ED5DEF9-3905-4CC8-83CF-2CDF48838E2A}"/>
    <dgm:cxn modelId="{D139911B-7A6D-4A05-8481-1FF326B0B371}" type="presOf" srcId="{54F25488-685E-4B7A-82D0-C4A8F6B3544A}" destId="{F46709D5-268F-4D59-AAED-F42E80017F29}" srcOrd="0" destOrd="0" presId="urn:microsoft.com/office/officeart/2005/8/layout/cycle1"/>
    <dgm:cxn modelId="{865D8FBF-99B2-47EF-8F0D-D41E0A611161}" type="presOf" srcId="{83721257-CECE-4FDB-B21B-E954A464EE31}" destId="{9DDD0B46-11A1-49D1-AE89-D12EDAAA348A}" srcOrd="0" destOrd="0" presId="urn:microsoft.com/office/officeart/2005/8/layout/cycle1"/>
    <dgm:cxn modelId="{A4768BA2-3B4C-4D51-8181-3B7949A0E56E}" type="presOf" srcId="{B83530F5-5B27-494C-AB9A-DDE7C6EEE3EE}" destId="{20E0B8D5-AECC-448D-B6BA-791F26BF8E18}" srcOrd="0" destOrd="0" presId="urn:microsoft.com/office/officeart/2005/8/layout/cycle1"/>
    <dgm:cxn modelId="{A2AD96F7-3259-4DF3-B414-01F1EC64BAF3}" type="presOf" srcId="{D6AA3D63-7E9F-4D62-A5A5-C20770C47EB3}" destId="{C8D996E4-368F-48BC-874C-F6B868F038EF}" srcOrd="0" destOrd="0" presId="urn:microsoft.com/office/officeart/2005/8/layout/cycle1"/>
    <dgm:cxn modelId="{07727C9A-47CF-49F5-AC47-08293EC730F3}" type="presOf" srcId="{405AB10C-A63E-447A-93E7-2132709AAC14}" destId="{76D8F364-C946-4ECC-A459-2BC66450BB57}" srcOrd="0" destOrd="0" presId="urn:microsoft.com/office/officeart/2005/8/layout/cycle1"/>
    <dgm:cxn modelId="{3DA08204-B98D-4B7D-8EEC-56BF8D8CC5DE}" srcId="{394D0061-8A9E-432F-BC9C-60D9ECEFDE9A}" destId="{C05FBC2C-72F3-4CA9-A2D7-235D12E485AC}" srcOrd="3" destOrd="0" parTransId="{63194139-DCFF-4135-A214-2A62CAD7DDCD}" sibTransId="{0036C445-E2EE-4FE9-86FA-13B86A7CFB29}"/>
    <dgm:cxn modelId="{FD46D350-AC54-4F8B-9447-679DFFDF754B}" type="presOf" srcId="{394D0061-8A9E-432F-BC9C-60D9ECEFDE9A}" destId="{01C2F554-27F4-4FAE-96E9-377810CB60B3}" srcOrd="0" destOrd="0" presId="urn:microsoft.com/office/officeart/2005/8/layout/cycle1"/>
    <dgm:cxn modelId="{E1956C11-B928-4056-BC6A-B5C216CB4E6E}" type="presOf" srcId="{EFF4E662-AF6F-408A-B9DB-083273D19D47}" destId="{0A052BFB-D727-47BA-9D9F-52EE241B13F3}" srcOrd="0" destOrd="0" presId="urn:microsoft.com/office/officeart/2005/8/layout/cycle1"/>
    <dgm:cxn modelId="{E247554F-CC7D-4E08-BDD2-A929164E5A8D}" type="presParOf" srcId="{01C2F554-27F4-4FAE-96E9-377810CB60B3}" destId="{5BA48B84-9469-4131-8939-3A3EF27B5B04}" srcOrd="0" destOrd="0" presId="urn:microsoft.com/office/officeart/2005/8/layout/cycle1"/>
    <dgm:cxn modelId="{F43E69ED-2804-4985-97D9-15CC35501127}" type="presParOf" srcId="{01C2F554-27F4-4FAE-96E9-377810CB60B3}" destId="{20E0B8D5-AECC-448D-B6BA-791F26BF8E18}" srcOrd="1" destOrd="0" presId="urn:microsoft.com/office/officeart/2005/8/layout/cycle1"/>
    <dgm:cxn modelId="{E569BA50-8C1E-4690-8FE1-6394BE44FBE2}" type="presParOf" srcId="{01C2F554-27F4-4FAE-96E9-377810CB60B3}" destId="{C8D996E4-368F-48BC-874C-F6B868F038EF}" srcOrd="2" destOrd="0" presId="urn:microsoft.com/office/officeart/2005/8/layout/cycle1"/>
    <dgm:cxn modelId="{613E341A-9C3A-40B6-B876-28EACCC98F0C}" type="presParOf" srcId="{01C2F554-27F4-4FAE-96E9-377810CB60B3}" destId="{E9A148CB-14D8-4281-AAA6-7C5FF6B950E5}" srcOrd="3" destOrd="0" presId="urn:microsoft.com/office/officeart/2005/8/layout/cycle1"/>
    <dgm:cxn modelId="{10728230-3CA5-459E-A51B-73736A8465F1}" type="presParOf" srcId="{01C2F554-27F4-4FAE-96E9-377810CB60B3}" destId="{0A052BFB-D727-47BA-9D9F-52EE241B13F3}" srcOrd="4" destOrd="0" presId="urn:microsoft.com/office/officeart/2005/8/layout/cycle1"/>
    <dgm:cxn modelId="{DC5D2038-E23A-4FE9-97A7-353A5B65353E}" type="presParOf" srcId="{01C2F554-27F4-4FAE-96E9-377810CB60B3}" destId="{57FB4899-AD08-4E37-83CB-BAECAA5D62F7}" srcOrd="5" destOrd="0" presId="urn:microsoft.com/office/officeart/2005/8/layout/cycle1"/>
    <dgm:cxn modelId="{5F4A20CE-4A8C-44C9-B240-D37ADDCCEC08}" type="presParOf" srcId="{01C2F554-27F4-4FAE-96E9-377810CB60B3}" destId="{9B7CC630-CD4F-428F-B8A3-E5EC82ECA504}" srcOrd="6" destOrd="0" presId="urn:microsoft.com/office/officeart/2005/8/layout/cycle1"/>
    <dgm:cxn modelId="{D8B3383E-262A-4192-82D1-B2AAAEEF7264}" type="presParOf" srcId="{01C2F554-27F4-4FAE-96E9-377810CB60B3}" destId="{76D8F364-C946-4ECC-A459-2BC66450BB57}" srcOrd="7" destOrd="0" presId="urn:microsoft.com/office/officeart/2005/8/layout/cycle1"/>
    <dgm:cxn modelId="{5821A9B0-001B-4339-927F-D2D966C0D825}" type="presParOf" srcId="{01C2F554-27F4-4FAE-96E9-377810CB60B3}" destId="{474A80C4-AA4C-4B4B-895C-0BF2D8CF9DC9}" srcOrd="8" destOrd="0" presId="urn:microsoft.com/office/officeart/2005/8/layout/cycle1"/>
    <dgm:cxn modelId="{77580538-1C9E-41AF-B544-08B46F87C5D7}" type="presParOf" srcId="{01C2F554-27F4-4FAE-96E9-377810CB60B3}" destId="{E148FBAD-A469-4328-A931-C8B0FE7826FE}" srcOrd="9" destOrd="0" presId="urn:microsoft.com/office/officeart/2005/8/layout/cycle1"/>
    <dgm:cxn modelId="{F7B04861-9924-4773-A9AD-288B011B1F82}" type="presParOf" srcId="{01C2F554-27F4-4FAE-96E9-377810CB60B3}" destId="{31F9E3B8-8C3A-4C26-8433-754246835BF8}" srcOrd="10" destOrd="0" presId="urn:microsoft.com/office/officeart/2005/8/layout/cycle1"/>
    <dgm:cxn modelId="{0D285FFD-CCFB-4517-A2C4-9B04E0B10C9D}" type="presParOf" srcId="{01C2F554-27F4-4FAE-96E9-377810CB60B3}" destId="{C3C407F7-8E43-4A2C-84E1-6D94AFA1F903}" srcOrd="11" destOrd="0" presId="urn:microsoft.com/office/officeart/2005/8/layout/cycle1"/>
    <dgm:cxn modelId="{9F37FC98-4B58-4BA0-870C-DEC9698CDDD3}" type="presParOf" srcId="{01C2F554-27F4-4FAE-96E9-377810CB60B3}" destId="{8A472F74-7D51-43CF-A0C2-AFBE96887FAB}" srcOrd="12" destOrd="0" presId="urn:microsoft.com/office/officeart/2005/8/layout/cycle1"/>
    <dgm:cxn modelId="{B08240F5-95AA-4A32-874B-801C0F359365}" type="presParOf" srcId="{01C2F554-27F4-4FAE-96E9-377810CB60B3}" destId="{9DDD0B46-11A1-49D1-AE89-D12EDAAA348A}" srcOrd="13" destOrd="0" presId="urn:microsoft.com/office/officeart/2005/8/layout/cycle1"/>
    <dgm:cxn modelId="{B56F147A-4685-4F35-B596-A9706B74B565}" type="presParOf" srcId="{01C2F554-27F4-4FAE-96E9-377810CB60B3}" destId="{EB4E05BA-8FA8-44BC-8DA3-AB5F87C1133A}" srcOrd="14" destOrd="0" presId="urn:microsoft.com/office/officeart/2005/8/layout/cycle1"/>
    <dgm:cxn modelId="{B886955E-E662-44CF-9B6F-B0E81030B6D4}" type="presParOf" srcId="{01C2F554-27F4-4FAE-96E9-377810CB60B3}" destId="{28C62BD7-4403-426E-958F-44D4F4FCAC83}" srcOrd="15" destOrd="0" presId="urn:microsoft.com/office/officeart/2005/8/layout/cycle1"/>
    <dgm:cxn modelId="{79242EE8-F07E-40A7-A1F3-9DAA1B26379A}" type="presParOf" srcId="{01C2F554-27F4-4FAE-96E9-377810CB60B3}" destId="{F46709D5-268F-4D59-AAED-F42E80017F29}" srcOrd="16" destOrd="0" presId="urn:microsoft.com/office/officeart/2005/8/layout/cycle1"/>
    <dgm:cxn modelId="{E5BF1D60-7D1B-43AB-AA38-30FE8CD40F15}" type="presParOf" srcId="{01C2F554-27F4-4FAE-96E9-377810CB60B3}" destId="{966EE573-32A5-4FDF-9D42-221662AAC7BE}" srcOrd="17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0D6EC2-E171-46F9-9F8C-6196D71CB1A5}">
      <dsp:nvSpPr>
        <dsp:cNvPr id="0" name=""/>
        <dsp:cNvSpPr/>
      </dsp:nvSpPr>
      <dsp:spPr>
        <a:xfrm>
          <a:off x="3418249" y="32331"/>
          <a:ext cx="1634002" cy="1151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sense of achievement and control</a:t>
          </a:r>
          <a:endParaRPr lang="en-GB" sz="1800" kern="1200" dirty="0"/>
        </a:p>
      </dsp:txBody>
      <dsp:txXfrm>
        <a:off x="3418249" y="32331"/>
        <a:ext cx="1634002" cy="1151565"/>
      </dsp:txXfrm>
    </dsp:sp>
    <dsp:sp modelId="{63E1BA8C-3F09-49F7-A5A6-2ECA7A5FB202}">
      <dsp:nvSpPr>
        <dsp:cNvPr id="0" name=""/>
        <dsp:cNvSpPr/>
      </dsp:nvSpPr>
      <dsp:spPr>
        <a:xfrm>
          <a:off x="947038" y="-1407"/>
          <a:ext cx="4321997" cy="4321997"/>
        </a:xfrm>
        <a:prstGeom prst="circularArrow">
          <a:avLst>
            <a:gd name="adj1" fmla="val 5196"/>
            <a:gd name="adj2" fmla="val 335584"/>
            <a:gd name="adj3" fmla="val 21294584"/>
            <a:gd name="adj4" fmla="val 19765063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F5F55-C9C4-47EF-8182-74C6DE8E64BC}">
      <dsp:nvSpPr>
        <dsp:cNvPr id="0" name=""/>
        <dsp:cNvSpPr/>
      </dsp:nvSpPr>
      <dsp:spPr>
        <a:xfrm>
          <a:off x="3947462" y="2176419"/>
          <a:ext cx="1968889" cy="1151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feeling of control/confidence</a:t>
          </a:r>
          <a:endParaRPr lang="en-GB" sz="1800" kern="1200" dirty="0"/>
        </a:p>
      </dsp:txBody>
      <dsp:txXfrm>
        <a:off x="3947462" y="2176419"/>
        <a:ext cx="1968889" cy="1151565"/>
      </dsp:txXfrm>
    </dsp:sp>
    <dsp:sp modelId="{00197B3C-78E1-4253-8ED7-682B3E85BE35}">
      <dsp:nvSpPr>
        <dsp:cNvPr id="0" name=""/>
        <dsp:cNvSpPr/>
      </dsp:nvSpPr>
      <dsp:spPr>
        <a:xfrm>
          <a:off x="947038" y="-1407"/>
          <a:ext cx="4321997" cy="4321997"/>
        </a:xfrm>
        <a:prstGeom prst="circularArrow">
          <a:avLst>
            <a:gd name="adj1" fmla="val 5196"/>
            <a:gd name="adj2" fmla="val 335584"/>
            <a:gd name="adj3" fmla="val 4016089"/>
            <a:gd name="adj4" fmla="val 2252155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FD1683-ED98-4941-9280-41EE19D0F535}">
      <dsp:nvSpPr>
        <dsp:cNvPr id="0" name=""/>
        <dsp:cNvSpPr/>
      </dsp:nvSpPr>
      <dsp:spPr>
        <a:xfrm>
          <a:off x="2532254" y="3501538"/>
          <a:ext cx="1151565" cy="1151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motivation</a:t>
          </a:r>
          <a:endParaRPr lang="en-GB" sz="1900" kern="1200" dirty="0"/>
        </a:p>
      </dsp:txBody>
      <dsp:txXfrm>
        <a:off x="2532254" y="3501538"/>
        <a:ext cx="1151565" cy="1151565"/>
      </dsp:txXfrm>
    </dsp:sp>
    <dsp:sp modelId="{14586A8C-CAF4-4C7E-89DC-578ED7E48753}">
      <dsp:nvSpPr>
        <dsp:cNvPr id="0" name=""/>
        <dsp:cNvSpPr/>
      </dsp:nvSpPr>
      <dsp:spPr>
        <a:xfrm>
          <a:off x="947038" y="-1407"/>
          <a:ext cx="4321997" cy="4321997"/>
        </a:xfrm>
        <a:prstGeom prst="circularArrow">
          <a:avLst>
            <a:gd name="adj1" fmla="val 5196"/>
            <a:gd name="adj2" fmla="val 335584"/>
            <a:gd name="adj3" fmla="val 8212261"/>
            <a:gd name="adj4" fmla="val 6448327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7C29C-EFA9-46D9-94E5-0277DA64EC01}">
      <dsp:nvSpPr>
        <dsp:cNvPr id="0" name=""/>
        <dsp:cNvSpPr/>
      </dsp:nvSpPr>
      <dsp:spPr>
        <a:xfrm>
          <a:off x="708384" y="2176419"/>
          <a:ext cx="1151565" cy="1151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learning behaviour</a:t>
          </a:r>
          <a:endParaRPr lang="en-GB" sz="1900" kern="1200" dirty="0"/>
        </a:p>
      </dsp:txBody>
      <dsp:txXfrm>
        <a:off x="708384" y="2176419"/>
        <a:ext cx="1151565" cy="1151565"/>
      </dsp:txXfrm>
    </dsp:sp>
    <dsp:sp modelId="{F0A34096-837C-41BF-B644-3C83602CDE8E}">
      <dsp:nvSpPr>
        <dsp:cNvPr id="0" name=""/>
        <dsp:cNvSpPr/>
      </dsp:nvSpPr>
      <dsp:spPr>
        <a:xfrm>
          <a:off x="947038" y="-1407"/>
          <a:ext cx="4321997" cy="4321997"/>
        </a:xfrm>
        <a:prstGeom prst="circularArrow">
          <a:avLst>
            <a:gd name="adj1" fmla="val 5196"/>
            <a:gd name="adj2" fmla="val 335584"/>
            <a:gd name="adj3" fmla="val 12299353"/>
            <a:gd name="adj4" fmla="val 10769833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652FB9-EC7B-4378-9BD7-A835361BB495}">
      <dsp:nvSpPr>
        <dsp:cNvPr id="0" name=""/>
        <dsp:cNvSpPr/>
      </dsp:nvSpPr>
      <dsp:spPr>
        <a:xfrm>
          <a:off x="1307837" y="32331"/>
          <a:ext cx="1345972" cy="1151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FF0000"/>
              </a:solidFill>
            </a:rPr>
            <a:t>accelerated learning</a:t>
          </a:r>
          <a:endParaRPr lang="en-GB" sz="1800" kern="1200" dirty="0">
            <a:solidFill>
              <a:srgbClr val="FF0000"/>
            </a:solidFill>
          </a:endParaRPr>
        </a:p>
      </dsp:txBody>
      <dsp:txXfrm>
        <a:off x="1307837" y="32331"/>
        <a:ext cx="1345972" cy="1151565"/>
      </dsp:txXfrm>
    </dsp:sp>
    <dsp:sp modelId="{27CA4B16-F7EF-4A6A-8B7C-3B56ECBEBD9E}">
      <dsp:nvSpPr>
        <dsp:cNvPr id="0" name=""/>
        <dsp:cNvSpPr/>
      </dsp:nvSpPr>
      <dsp:spPr>
        <a:xfrm>
          <a:off x="947038" y="-1407"/>
          <a:ext cx="4321997" cy="4321997"/>
        </a:xfrm>
        <a:prstGeom prst="circularArrow">
          <a:avLst>
            <a:gd name="adj1" fmla="val 5196"/>
            <a:gd name="adj2" fmla="val 335584"/>
            <a:gd name="adj3" fmla="val 16422961"/>
            <a:gd name="adj4" fmla="val 15377934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E0B8D5-AECC-448D-B6BA-791F26BF8E18}">
      <dsp:nvSpPr>
        <dsp:cNvPr id="0" name=""/>
        <dsp:cNvSpPr/>
      </dsp:nvSpPr>
      <dsp:spPr>
        <a:xfrm>
          <a:off x="4495493" y="15414"/>
          <a:ext cx="1576561" cy="103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teaching practices and pedagogies</a:t>
          </a:r>
          <a:endParaRPr lang="en-GB" sz="1800" kern="1200" dirty="0"/>
        </a:p>
      </dsp:txBody>
      <dsp:txXfrm>
        <a:off x="4495493" y="15414"/>
        <a:ext cx="1576561" cy="1038830"/>
      </dsp:txXfrm>
    </dsp:sp>
    <dsp:sp modelId="{C8D996E4-368F-48BC-874C-F6B868F038EF}">
      <dsp:nvSpPr>
        <dsp:cNvPr id="0" name=""/>
        <dsp:cNvSpPr/>
      </dsp:nvSpPr>
      <dsp:spPr>
        <a:xfrm>
          <a:off x="1586775" y="4775"/>
          <a:ext cx="5075633" cy="5075633"/>
        </a:xfrm>
        <a:prstGeom prst="circularArrow">
          <a:avLst>
            <a:gd name="adj1" fmla="val 3991"/>
            <a:gd name="adj2" fmla="val 250372"/>
            <a:gd name="adj3" fmla="val 20572827"/>
            <a:gd name="adj4" fmla="val 19203616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052BFB-D727-47BA-9D9F-52EE241B13F3}">
      <dsp:nvSpPr>
        <dsp:cNvPr id="0" name=""/>
        <dsp:cNvSpPr/>
      </dsp:nvSpPr>
      <dsp:spPr>
        <a:xfrm>
          <a:off x="5280243" y="2023176"/>
          <a:ext cx="2325423" cy="103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1. atmosphere in class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2. learner strategies</a:t>
          </a:r>
          <a:endParaRPr lang="en-GB" sz="1800" kern="1200" dirty="0"/>
        </a:p>
      </dsp:txBody>
      <dsp:txXfrm>
        <a:off x="5280243" y="2023176"/>
        <a:ext cx="2325423" cy="1038830"/>
      </dsp:txXfrm>
    </dsp:sp>
    <dsp:sp modelId="{57FB4899-AD08-4E37-83CB-BAECAA5D62F7}">
      <dsp:nvSpPr>
        <dsp:cNvPr id="0" name=""/>
        <dsp:cNvSpPr/>
      </dsp:nvSpPr>
      <dsp:spPr>
        <a:xfrm>
          <a:off x="1586775" y="4775"/>
          <a:ext cx="5075633" cy="5075633"/>
        </a:xfrm>
        <a:prstGeom prst="circularArrow">
          <a:avLst>
            <a:gd name="adj1" fmla="val 3991"/>
            <a:gd name="adj2" fmla="val 250372"/>
            <a:gd name="adj3" fmla="val 2146011"/>
            <a:gd name="adj4" fmla="val 776800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D8F364-C946-4ECC-A459-2BC66450BB57}">
      <dsp:nvSpPr>
        <dsp:cNvPr id="0" name=""/>
        <dsp:cNvSpPr/>
      </dsp:nvSpPr>
      <dsp:spPr>
        <a:xfrm>
          <a:off x="4662890" y="4030938"/>
          <a:ext cx="1241766" cy="103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feeling of control/ confidence</a:t>
          </a:r>
          <a:endParaRPr lang="en-GB" sz="1800" kern="1200" dirty="0"/>
        </a:p>
      </dsp:txBody>
      <dsp:txXfrm>
        <a:off x="4662890" y="4030938"/>
        <a:ext cx="1241766" cy="1038830"/>
      </dsp:txXfrm>
    </dsp:sp>
    <dsp:sp modelId="{474A80C4-AA4C-4B4B-895C-0BF2D8CF9DC9}">
      <dsp:nvSpPr>
        <dsp:cNvPr id="0" name=""/>
        <dsp:cNvSpPr/>
      </dsp:nvSpPr>
      <dsp:spPr>
        <a:xfrm>
          <a:off x="1586775" y="4775"/>
          <a:ext cx="5075633" cy="5075633"/>
        </a:xfrm>
        <a:prstGeom prst="circularArrow">
          <a:avLst>
            <a:gd name="adj1" fmla="val 3991"/>
            <a:gd name="adj2" fmla="val 250372"/>
            <a:gd name="adj3" fmla="val 6110767"/>
            <a:gd name="adj4" fmla="val 4594441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F9E3B8-8C3A-4C26-8433-754246835BF8}">
      <dsp:nvSpPr>
        <dsp:cNvPr id="0" name=""/>
        <dsp:cNvSpPr/>
      </dsp:nvSpPr>
      <dsp:spPr>
        <a:xfrm>
          <a:off x="2445994" y="4030938"/>
          <a:ext cx="1038830" cy="103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smtClean="0"/>
            <a:t>motivation</a:t>
          </a:r>
          <a:endParaRPr lang="en-GB" sz="1800" kern="1200" dirty="0"/>
        </a:p>
      </dsp:txBody>
      <dsp:txXfrm>
        <a:off x="2445994" y="4030938"/>
        <a:ext cx="1038830" cy="1038830"/>
      </dsp:txXfrm>
    </dsp:sp>
    <dsp:sp modelId="{C3C407F7-8E43-4A2C-84E1-6D94AFA1F903}">
      <dsp:nvSpPr>
        <dsp:cNvPr id="0" name=""/>
        <dsp:cNvSpPr/>
      </dsp:nvSpPr>
      <dsp:spPr>
        <a:xfrm>
          <a:off x="1586775" y="4775"/>
          <a:ext cx="5075633" cy="5075633"/>
        </a:xfrm>
        <a:prstGeom prst="circularArrow">
          <a:avLst>
            <a:gd name="adj1" fmla="val 3991"/>
            <a:gd name="adj2" fmla="val 250372"/>
            <a:gd name="adj3" fmla="val 9772827"/>
            <a:gd name="adj4" fmla="val 8183363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DD0B46-11A1-49D1-AE89-D12EDAAA348A}">
      <dsp:nvSpPr>
        <dsp:cNvPr id="0" name=""/>
        <dsp:cNvSpPr/>
      </dsp:nvSpPr>
      <dsp:spPr>
        <a:xfrm>
          <a:off x="1286812" y="2023176"/>
          <a:ext cx="1038830" cy="103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solidFill>
                <a:schemeClr val="tx1"/>
              </a:solidFill>
            </a:rPr>
            <a:t>learning behaviour</a:t>
          </a:r>
        </a:p>
      </dsp:txBody>
      <dsp:txXfrm>
        <a:off x="1286812" y="2023176"/>
        <a:ext cx="1038830" cy="1038830"/>
      </dsp:txXfrm>
    </dsp:sp>
    <dsp:sp modelId="{EB4E05BA-8FA8-44BC-8DA3-AB5F87C1133A}">
      <dsp:nvSpPr>
        <dsp:cNvPr id="0" name=""/>
        <dsp:cNvSpPr/>
      </dsp:nvSpPr>
      <dsp:spPr>
        <a:xfrm>
          <a:off x="1586775" y="4775"/>
          <a:ext cx="5075633" cy="5075633"/>
        </a:xfrm>
        <a:prstGeom prst="circularArrow">
          <a:avLst>
            <a:gd name="adj1" fmla="val 3991"/>
            <a:gd name="adj2" fmla="val 250372"/>
            <a:gd name="adj3" fmla="val 12946011"/>
            <a:gd name="adj4" fmla="val 11576800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6709D5-268F-4D59-AAED-F42E80017F29}">
      <dsp:nvSpPr>
        <dsp:cNvPr id="0" name=""/>
        <dsp:cNvSpPr/>
      </dsp:nvSpPr>
      <dsp:spPr>
        <a:xfrm>
          <a:off x="2160238" y="15414"/>
          <a:ext cx="1610343" cy="1038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FF0000"/>
              </a:solidFill>
            </a:rPr>
            <a:t>accelerated  learning</a:t>
          </a:r>
        </a:p>
      </dsp:txBody>
      <dsp:txXfrm>
        <a:off x="2160238" y="15414"/>
        <a:ext cx="1610343" cy="1038830"/>
      </dsp:txXfrm>
    </dsp:sp>
    <dsp:sp modelId="{966EE573-32A5-4FDF-9D42-221662AAC7BE}">
      <dsp:nvSpPr>
        <dsp:cNvPr id="0" name=""/>
        <dsp:cNvSpPr/>
      </dsp:nvSpPr>
      <dsp:spPr>
        <a:xfrm>
          <a:off x="1586775" y="4775"/>
          <a:ext cx="5075633" cy="5075633"/>
        </a:xfrm>
        <a:prstGeom prst="circularArrow">
          <a:avLst>
            <a:gd name="adj1" fmla="val 3991"/>
            <a:gd name="adj2" fmla="val 250372"/>
            <a:gd name="adj3" fmla="val 16501986"/>
            <a:gd name="adj4" fmla="val 15673001"/>
            <a:gd name="adj5" fmla="val 4656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D5A78-3640-4D1E-907B-B03B39417BB6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00BD9B-FA67-4945-94E1-32F2DE3762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4DE80-641C-4F8B-802A-E7FEDFD77B89}" type="datetimeFigureOut">
              <a:rPr lang="en-GB" smtClean="0"/>
              <a:pPr/>
              <a:t>23/09/2012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6665FD-1A9C-4E18-9070-D265A406610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las.ac.uk/ab-initio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492896"/>
            <a:ext cx="7772400" cy="168361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Motivational Processes and Practices in Accelerated </a:t>
            </a:r>
            <a:r>
              <a:rPr lang="en-GB" dirty="0" err="1" smtClean="0"/>
              <a:t>Ab</a:t>
            </a:r>
            <a:r>
              <a:rPr lang="en-GB" dirty="0" smtClean="0"/>
              <a:t> Initio Language Learning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6400800" cy="1752600"/>
          </a:xfrm>
        </p:spPr>
        <p:txBody>
          <a:bodyPr/>
          <a:lstStyle/>
          <a:p>
            <a:r>
              <a:rPr lang="en-GB" dirty="0" smtClean="0"/>
              <a:t>Ulrike </a:t>
            </a:r>
            <a:r>
              <a:rPr lang="en-GB" dirty="0" err="1" smtClean="0"/>
              <a:t>Bavendiek</a:t>
            </a:r>
            <a:endParaRPr lang="en-GB" dirty="0" smtClean="0"/>
          </a:p>
        </p:txBody>
      </p:sp>
      <p:pic>
        <p:nvPicPr>
          <p:cNvPr id="4" name="Picture 3" descr="colour_logo_061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0"/>
            <a:ext cx="4896544" cy="21861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Autofit/>
          </a:bodyPr>
          <a:lstStyle/>
          <a:p>
            <a:r>
              <a:rPr lang="en-GB" sz="3600" dirty="0" smtClean="0"/>
              <a:t>Specific characteristics of the </a:t>
            </a:r>
            <a:r>
              <a:rPr lang="en-GB" sz="3600" dirty="0" err="1" smtClean="0"/>
              <a:t>ab</a:t>
            </a:r>
            <a:r>
              <a:rPr lang="en-GB" sz="3600" dirty="0" smtClean="0"/>
              <a:t> initio learning situation and their motivational challenges II</a:t>
            </a:r>
            <a:endParaRPr lang="en-GB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772816"/>
          <a:ext cx="889248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study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Two parts:</a:t>
            </a:r>
          </a:p>
          <a:p>
            <a:pPr marL="514350" indent="-514350">
              <a:buAutoNum type="arabicParenR"/>
            </a:pPr>
            <a:r>
              <a:rPr lang="en-GB" dirty="0" smtClean="0"/>
              <a:t>Exploratory study: Informal, open-ended interviews with four students and discussion with three teachers with the aim of identifying themes</a:t>
            </a:r>
          </a:p>
          <a:p>
            <a:pPr marL="514350" indent="-514350">
              <a:buAutoNum type="arabicParenR"/>
            </a:pPr>
            <a:r>
              <a:rPr lang="en-GB" dirty="0" smtClean="0"/>
              <a:t>-58 statements extracted from the exploratory study as stimulus items</a:t>
            </a:r>
          </a:p>
          <a:p>
            <a:pPr marL="514350" indent="-514350">
              <a:buNone/>
            </a:pPr>
            <a:r>
              <a:rPr lang="en-GB" dirty="0" smtClean="0"/>
              <a:t>	-nine students sorted the statements, from +5 (most strongly agree) to -5 (most strongly disagree)</a:t>
            </a:r>
          </a:p>
          <a:p>
            <a:pPr marL="514350" indent="-514350">
              <a:buAutoNum type="arabicParenR"/>
            </a:pPr>
            <a:endParaRPr lang="en-GB" dirty="0" smtClean="0"/>
          </a:p>
          <a:p>
            <a:pPr marL="514350" indent="-514350">
              <a:buAutoNum type="arabicParenR"/>
            </a:pP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study II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3501008"/>
          <a:ext cx="8229595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  <a:gridCol w="74814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-5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204864"/>
            <a:ext cx="902522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Items were sorted according to a normal distribution pattern</a:t>
            </a:r>
          </a:p>
          <a:p>
            <a:r>
              <a:rPr lang="en-GB" sz="2800" dirty="0" smtClean="0"/>
              <a:t> (fewer items for the more extreme positions).</a:t>
            </a:r>
            <a:endParaRPr lang="en-GB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GB" dirty="0" smtClean="0"/>
              <a:t>Case studies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4" y="1052736"/>
          <a:ext cx="8435280" cy="569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0680"/>
                <a:gridCol w="432048"/>
                <a:gridCol w="648072"/>
                <a:gridCol w="123448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Statement (inherent factors in </a:t>
                      </a:r>
                      <a:r>
                        <a:rPr lang="en-GB" dirty="0" err="1" smtClean="0"/>
                        <a:t>ab</a:t>
                      </a:r>
                      <a:r>
                        <a:rPr lang="en-GB" dirty="0" smtClean="0"/>
                        <a:t> initio language learning)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Ʃ (all subj.)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I was confident in my </a:t>
                      </a:r>
                      <a:r>
                        <a:rPr lang="en-GB" dirty="0" err="1" smtClean="0">
                          <a:solidFill>
                            <a:srgbClr val="FF0000"/>
                          </a:solidFill>
                        </a:rPr>
                        <a:t>ab</a:t>
                      </a:r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 initio</a:t>
                      </a:r>
                      <a:r>
                        <a:rPr lang="en-GB" baseline="0" dirty="0" smtClean="0">
                          <a:solidFill>
                            <a:srgbClr val="FF0000"/>
                          </a:solidFill>
                        </a:rPr>
                        <a:t> language class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-4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found </a:t>
                      </a:r>
                      <a:r>
                        <a:rPr lang="en-GB" dirty="0" err="1" smtClean="0"/>
                        <a:t>ab</a:t>
                      </a:r>
                      <a:r>
                        <a:rPr lang="en-GB" baseline="0" dirty="0" smtClean="0"/>
                        <a:t> initio language learning too hard/difficult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did not think I was making any progress</a:t>
                      </a:r>
                      <a:r>
                        <a:rPr lang="en-GB" baseline="0" dirty="0" smtClean="0"/>
                        <a:t> in my </a:t>
                      </a:r>
                      <a:r>
                        <a:rPr lang="en-GB" baseline="0" dirty="0" err="1" smtClean="0"/>
                        <a:t>ab</a:t>
                      </a:r>
                      <a:r>
                        <a:rPr lang="en-GB" baseline="0" dirty="0" smtClean="0"/>
                        <a:t> initio language learning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found </a:t>
                      </a:r>
                      <a:r>
                        <a:rPr lang="en-GB" dirty="0" err="1" smtClean="0"/>
                        <a:t>ab</a:t>
                      </a:r>
                      <a:r>
                        <a:rPr lang="en-GB" dirty="0" smtClean="0"/>
                        <a:t> initio</a:t>
                      </a:r>
                      <a:r>
                        <a:rPr lang="en-GB" baseline="0" dirty="0" smtClean="0"/>
                        <a:t> language learning easier to do than other language learning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-26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lost motivation because I could not see myself</a:t>
                      </a:r>
                      <a:r>
                        <a:rPr lang="en-GB" baseline="0" dirty="0" smtClean="0"/>
                        <a:t> progressing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-19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Because</a:t>
                      </a:r>
                      <a:r>
                        <a:rPr lang="en-GB" baseline="0" dirty="0" smtClean="0"/>
                        <a:t> we were progressing so fast, I sometimes felt stupid because I did not know what was expected of 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sometimes felt</a:t>
                      </a:r>
                      <a:r>
                        <a:rPr lang="en-GB" baseline="0" dirty="0" smtClean="0"/>
                        <a:t> that I was losing control of my language learning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-14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wanted to study</a:t>
                      </a:r>
                      <a:r>
                        <a:rPr lang="en-GB" baseline="0" dirty="0" smtClean="0"/>
                        <a:t> the </a:t>
                      </a:r>
                      <a:r>
                        <a:rPr lang="en-GB" baseline="0" dirty="0" err="1" smtClean="0"/>
                        <a:t>ab</a:t>
                      </a:r>
                      <a:r>
                        <a:rPr lang="en-GB" baseline="0" dirty="0" smtClean="0"/>
                        <a:t> initio language for a long time but could not do so in school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The intensity of </a:t>
                      </a:r>
                      <a:r>
                        <a:rPr lang="en-GB" dirty="0" err="1" smtClean="0"/>
                        <a:t>ab</a:t>
                      </a:r>
                      <a:r>
                        <a:rPr lang="en-GB" dirty="0" smtClean="0"/>
                        <a:t> initio</a:t>
                      </a:r>
                      <a:r>
                        <a:rPr lang="en-GB" baseline="0" dirty="0" smtClean="0"/>
                        <a:t> language learning motivated me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 was motivated by the fact that I could see rapid progress in my learning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Case studies II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20" y="1772816"/>
          <a:ext cx="864096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7502"/>
                <a:gridCol w="629742"/>
                <a:gridCol w="629742"/>
                <a:gridCol w="1293975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Statement (individual</a:t>
                      </a:r>
                      <a:r>
                        <a:rPr lang="en-GB" baseline="0" dirty="0" smtClean="0"/>
                        <a:t> motivational traits)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Ʃ (all subj.)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Teachers</a:t>
                      </a:r>
                      <a:r>
                        <a:rPr lang="en-GB" baseline="0" dirty="0" smtClean="0"/>
                        <a:t> have to have high expectations of the students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-2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Teachers</a:t>
                      </a:r>
                      <a:r>
                        <a:rPr lang="en-GB" baseline="0" dirty="0" smtClean="0"/>
                        <a:t> have to put pressure on me to make me work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-17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Differences in confidence in </a:t>
            </a:r>
            <a:r>
              <a:rPr lang="en-GB" dirty="0" err="1" smtClean="0"/>
              <a:t>ab</a:t>
            </a:r>
            <a:r>
              <a:rPr lang="en-GB" dirty="0" smtClean="0"/>
              <a:t> initio language learning seem to be based on different perceptions of difficulty, control and success/perceived progression</a:t>
            </a:r>
          </a:p>
          <a:p>
            <a:r>
              <a:rPr lang="en-GB" dirty="0" smtClean="0"/>
              <a:t>There are no obvious differences in the students’ motivational dispositions that could indicate the different perceptions</a:t>
            </a:r>
          </a:p>
          <a:p>
            <a:r>
              <a:rPr lang="en-GB" dirty="0" smtClean="0"/>
              <a:t>There are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GB" dirty="0" err="1" smtClean="0"/>
              <a:t>Dörnyei</a:t>
            </a:r>
            <a:r>
              <a:rPr lang="en-GB" dirty="0" smtClean="0"/>
              <a:t>, Z. (2009) ‘Individual Differences: Interplay of learner characteristics and learning environment’ </a:t>
            </a:r>
            <a:r>
              <a:rPr lang="en-GB" i="1" dirty="0" smtClean="0"/>
              <a:t>Language Learning</a:t>
            </a:r>
            <a:r>
              <a:rPr lang="en-GB" dirty="0" smtClean="0"/>
              <a:t>, 59 (SUPP 1), 230-248.</a:t>
            </a:r>
          </a:p>
          <a:p>
            <a:pPr>
              <a:buNone/>
            </a:pPr>
            <a:r>
              <a:rPr lang="en-GB" dirty="0" smtClean="0"/>
              <a:t>Funder, D.C. (2006) ‘Towards a Resolution of the Personality Triad: Persons</a:t>
            </a:r>
            <a:r>
              <a:rPr lang="en-GB" smtClean="0"/>
              <a:t>, </a:t>
            </a:r>
            <a:r>
              <a:rPr lang="en-GB" dirty="0" smtClean="0"/>
              <a:t>s</a:t>
            </a:r>
            <a:r>
              <a:rPr lang="en-GB" smtClean="0"/>
              <a:t>ituations</a:t>
            </a:r>
            <a:r>
              <a:rPr lang="en-GB" dirty="0" smtClean="0"/>
              <a:t>, </a:t>
            </a:r>
            <a:r>
              <a:rPr lang="en-GB" smtClean="0"/>
              <a:t>and </a:t>
            </a:r>
            <a:r>
              <a:rPr lang="en-GB" dirty="0" smtClean="0"/>
              <a:t>b</a:t>
            </a:r>
            <a:r>
              <a:rPr lang="en-GB" smtClean="0"/>
              <a:t>ehaviours</a:t>
            </a:r>
            <a:r>
              <a:rPr lang="en-GB" dirty="0" smtClean="0"/>
              <a:t>’ </a:t>
            </a:r>
            <a:r>
              <a:rPr lang="en-GB" i="1" dirty="0" smtClean="0"/>
              <a:t>Journal of Research in Personality</a:t>
            </a:r>
            <a:r>
              <a:rPr lang="en-GB" dirty="0" smtClean="0"/>
              <a:t>, 40, 21-34.</a:t>
            </a:r>
          </a:p>
          <a:p>
            <a:pPr>
              <a:buNone/>
            </a:pPr>
            <a:r>
              <a:rPr lang="en-GB" dirty="0" smtClean="0"/>
              <a:t>Internet sources:</a:t>
            </a:r>
          </a:p>
          <a:p>
            <a:pPr>
              <a:buNone/>
            </a:pPr>
            <a:r>
              <a:rPr lang="en-GB" dirty="0" smtClean="0"/>
              <a:t>Bavendiek, U. (2011)</a:t>
            </a:r>
            <a:r>
              <a:rPr lang="en-GB" b="1" dirty="0" smtClean="0"/>
              <a:t> </a:t>
            </a:r>
            <a:r>
              <a:rPr lang="en-GB" dirty="0" smtClean="0"/>
              <a:t>Motivational Processes and Practices in Accelerated </a:t>
            </a:r>
            <a:r>
              <a:rPr lang="en-GB" dirty="0" err="1" smtClean="0"/>
              <a:t>Ab</a:t>
            </a:r>
            <a:r>
              <a:rPr lang="en-GB" dirty="0" smtClean="0"/>
              <a:t>-initio Language Learning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>
                <a:hlinkClick r:id="rId2"/>
              </a:rPr>
              <a:t>http://www.llas.ac.uk/ab-initio2</a:t>
            </a:r>
            <a:r>
              <a:rPr lang="en-GB" dirty="0" smtClean="0"/>
              <a:t> (last accessed 1/07/2012)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Ab</a:t>
            </a:r>
            <a:r>
              <a:rPr lang="en-GB" dirty="0" smtClean="0"/>
              <a:t> initio language learning at Liverpool</a:t>
            </a:r>
          </a:p>
          <a:p>
            <a:r>
              <a:rPr lang="en-GB" dirty="0" smtClean="0"/>
              <a:t>Accelerated language learning</a:t>
            </a:r>
          </a:p>
          <a:p>
            <a:r>
              <a:rPr lang="en-GB" dirty="0" smtClean="0"/>
              <a:t>Motivation in accelerated language learning</a:t>
            </a:r>
          </a:p>
          <a:p>
            <a:pPr lvl="1"/>
            <a:r>
              <a:rPr lang="en-GB" dirty="0" smtClean="0"/>
              <a:t>specific characteristics of the </a:t>
            </a:r>
            <a:r>
              <a:rPr lang="en-GB" dirty="0" err="1" smtClean="0"/>
              <a:t>ab</a:t>
            </a:r>
            <a:r>
              <a:rPr lang="en-GB" dirty="0" smtClean="0"/>
              <a:t> initio learning situation</a:t>
            </a:r>
          </a:p>
          <a:p>
            <a:r>
              <a:rPr lang="en-GB" dirty="0" smtClean="0"/>
              <a:t>The study</a:t>
            </a:r>
          </a:p>
          <a:p>
            <a:r>
              <a:rPr lang="en-GB" dirty="0" smtClean="0"/>
              <a:t>Two case studies</a:t>
            </a:r>
          </a:p>
          <a:p>
            <a:r>
              <a:rPr lang="en-GB" dirty="0" smtClean="0"/>
              <a:t>Results and discussion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Ab</a:t>
            </a:r>
            <a:r>
              <a:rPr lang="en-GB" dirty="0" smtClean="0"/>
              <a:t> initio language learning at Liverpool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Languages that can be studied </a:t>
            </a:r>
            <a:r>
              <a:rPr lang="en-GB" dirty="0" err="1" smtClean="0"/>
              <a:t>ab</a:t>
            </a:r>
            <a:r>
              <a:rPr lang="en-GB" dirty="0" smtClean="0"/>
              <a:t> initio on a language degree programme: Catalan, Basque, German, Italian, Portuguese and Spanish</a:t>
            </a:r>
          </a:p>
          <a:p>
            <a:r>
              <a:rPr lang="en-GB" dirty="0" smtClean="0"/>
              <a:t>4 contact hours/week in years 1 and 2</a:t>
            </a:r>
          </a:p>
          <a:p>
            <a:r>
              <a:rPr lang="en-GB" dirty="0" smtClean="0"/>
              <a:t>At least one semester of the YA spent in the </a:t>
            </a:r>
            <a:r>
              <a:rPr lang="en-GB" dirty="0" err="1" smtClean="0"/>
              <a:t>ab</a:t>
            </a:r>
            <a:r>
              <a:rPr lang="en-GB" dirty="0" smtClean="0"/>
              <a:t> initio language community</a:t>
            </a:r>
          </a:p>
          <a:p>
            <a:r>
              <a:rPr lang="en-GB" dirty="0" smtClean="0"/>
              <a:t>All </a:t>
            </a:r>
            <a:r>
              <a:rPr lang="en-GB" dirty="0" err="1" smtClean="0"/>
              <a:t>ab</a:t>
            </a:r>
            <a:r>
              <a:rPr lang="en-GB" dirty="0" smtClean="0"/>
              <a:t>-initio have at least one A level (A) in another language</a:t>
            </a:r>
          </a:p>
          <a:p>
            <a:r>
              <a:rPr lang="en-GB" dirty="0" smtClean="0"/>
              <a:t>Modern European Languages/Joined Honours/Combined Honours</a:t>
            </a:r>
          </a:p>
          <a:p>
            <a:r>
              <a:rPr lang="en-GB" dirty="0" smtClean="0"/>
              <a:t>Slightly different arrangements for the individual languages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Accelerated language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Ab</a:t>
            </a:r>
            <a:r>
              <a:rPr lang="en-GB" dirty="0" smtClean="0"/>
              <a:t> initio students have to meet the same benchmarking standards as their post A level peers in the final year</a:t>
            </a:r>
          </a:p>
          <a:p>
            <a:r>
              <a:rPr lang="en-GB" dirty="0" smtClean="0"/>
              <a:t>Students have to reach a high proficiency level in a very short time, ideally up to B2 (A level standard) in one year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Motivation in accelerated language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Motivation influences learning behaviour</a:t>
            </a:r>
          </a:p>
          <a:p>
            <a:r>
              <a:rPr lang="en-GB" dirty="0" smtClean="0"/>
              <a:t>Motivation is dynamic, i.e. it changes over time</a:t>
            </a:r>
          </a:p>
          <a:p>
            <a:pPr>
              <a:buNone/>
            </a:pPr>
            <a:r>
              <a:rPr lang="en-GB" dirty="0" smtClean="0"/>
              <a:t>	-(initial vs. sustaining motivation)</a:t>
            </a:r>
          </a:p>
          <a:p>
            <a:r>
              <a:rPr lang="en-GB" dirty="0" smtClean="0"/>
              <a:t>A variety of factors influence motivation</a:t>
            </a:r>
          </a:p>
          <a:p>
            <a:pPr>
              <a:buNone/>
            </a:pPr>
            <a:r>
              <a:rPr lang="en-GB" dirty="0" smtClean="0"/>
              <a:t>	factors include </a:t>
            </a:r>
          </a:p>
          <a:p>
            <a:pPr>
              <a:buNone/>
            </a:pPr>
            <a:r>
              <a:rPr lang="en-GB" dirty="0" smtClean="0"/>
              <a:t>     - </a:t>
            </a:r>
            <a:r>
              <a:rPr lang="en-GB" dirty="0" smtClean="0">
                <a:solidFill>
                  <a:srgbClr val="FF0000"/>
                </a:solidFill>
              </a:rPr>
              <a:t>personal traits, characteristics and skills</a:t>
            </a:r>
          </a:p>
          <a:p>
            <a:pPr>
              <a:buNone/>
            </a:pPr>
            <a:r>
              <a:rPr lang="en-GB" dirty="0" smtClean="0"/>
              <a:t>     - </a:t>
            </a:r>
            <a:r>
              <a:rPr lang="en-GB" dirty="0" smtClean="0">
                <a:solidFill>
                  <a:schemeClr val="tx2"/>
                </a:solidFill>
              </a:rPr>
              <a:t>situational stimuli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Personal </a:t>
            </a:r>
            <a:r>
              <a:rPr lang="en-GB" dirty="0" smtClean="0">
                <a:solidFill>
                  <a:srgbClr val="FF0000"/>
                </a:solidFill>
              </a:rPr>
              <a:t>traits, characteristics and skills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r>
              <a:rPr lang="en-GB" dirty="0" smtClean="0"/>
              <a:t>Needs, wishes, expectations, dreams….</a:t>
            </a:r>
          </a:p>
          <a:p>
            <a:r>
              <a:rPr lang="en-GB" dirty="0" smtClean="0"/>
              <a:t>Reasons for studying the language</a:t>
            </a:r>
          </a:p>
          <a:p>
            <a:r>
              <a:rPr lang="en-GB" dirty="0" smtClean="0"/>
              <a:t>Perception of failure and success</a:t>
            </a:r>
          </a:p>
          <a:p>
            <a:r>
              <a:rPr lang="en-GB" dirty="0" smtClean="0"/>
              <a:t>Learning strategies (knowing how to do it)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Situational </a:t>
            </a:r>
            <a:r>
              <a:rPr lang="en-GB" dirty="0" smtClean="0">
                <a:solidFill>
                  <a:schemeClr val="tx2"/>
                </a:solidFill>
              </a:rPr>
              <a:t>stimuli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Atmosphere in class</a:t>
            </a:r>
          </a:p>
          <a:p>
            <a:r>
              <a:rPr lang="en-GB" dirty="0" smtClean="0"/>
              <a:t>Classroom practices and pedagogies</a:t>
            </a:r>
          </a:p>
          <a:p>
            <a:r>
              <a:rPr lang="en-GB" dirty="0" smtClean="0"/>
              <a:t>Promoting independence and strategy use</a:t>
            </a:r>
          </a:p>
          <a:p>
            <a:r>
              <a:rPr lang="en-GB" dirty="0" smtClean="0"/>
              <a:t>Assessment practices</a:t>
            </a:r>
          </a:p>
          <a:p>
            <a:r>
              <a:rPr lang="en-GB" dirty="0" smtClean="0"/>
              <a:t>Expectations of teachers, family, friends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/>
              <a:t>[</a:t>
            </a:r>
            <a:r>
              <a:rPr lang="en-GB" i="1" dirty="0" smtClean="0"/>
              <a:t>I]t is difficult to pin down just how situations are important, in part because of the common but </a:t>
            </a:r>
            <a:r>
              <a:rPr lang="en-GB" i="1" dirty="0" err="1" smtClean="0"/>
              <a:t>unilluminating</a:t>
            </a:r>
            <a:r>
              <a:rPr lang="en-GB" i="1" dirty="0" smtClean="0"/>
              <a:t> practice of assigning “the situation” responsibility for all the </a:t>
            </a:r>
            <a:r>
              <a:rPr lang="en-GB" i="1" dirty="0" err="1" smtClean="0"/>
              <a:t>behavioral</a:t>
            </a:r>
            <a:r>
              <a:rPr lang="en-GB" i="1" dirty="0" smtClean="0"/>
              <a:t> variance not accounted for by a particular personal trait, without specifying what aspects of the situation are psychologically essential. There is a good deal of confusion concerning how situations should be conceptualized. </a:t>
            </a:r>
          </a:p>
          <a:p>
            <a:pPr>
              <a:buNone/>
            </a:pPr>
            <a:r>
              <a:rPr lang="en-GB" dirty="0"/>
              <a:t>	</a:t>
            </a:r>
            <a:r>
              <a:rPr lang="en-GB" dirty="0" smtClean="0"/>
              <a:t>Funder 2006:27 (in </a:t>
            </a:r>
            <a:r>
              <a:rPr lang="en-GB" dirty="0" err="1" smtClean="0"/>
              <a:t>Dörnyei</a:t>
            </a:r>
            <a:r>
              <a:rPr lang="en-GB" dirty="0" smtClean="0"/>
              <a:t> 2009:237)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Specific characteristics of the </a:t>
            </a:r>
            <a:r>
              <a:rPr lang="en-GB" sz="3600" dirty="0" err="1" smtClean="0"/>
              <a:t>ab</a:t>
            </a:r>
            <a:r>
              <a:rPr lang="en-GB" sz="3600" dirty="0" smtClean="0"/>
              <a:t> initio learning situation and their motivational challenges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259632" y="2204864"/>
          <a:ext cx="6624736" cy="4653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834</Words>
  <Application>Microsoft Office PowerPoint</Application>
  <PresentationFormat>On-screen Show (4:3)</PresentationFormat>
  <Paragraphs>153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Motivational Processes and Practices in Accelerated Ab Initio Language Learning</vt:lpstr>
      <vt:lpstr>Content</vt:lpstr>
      <vt:lpstr>Ab initio language learning at Liverpool</vt:lpstr>
      <vt:lpstr>Accelerated language learning</vt:lpstr>
      <vt:lpstr>Motivation in accelerated language learning</vt:lpstr>
      <vt:lpstr>Personal traits, characteristics and skills</vt:lpstr>
      <vt:lpstr>Situational stimuli</vt:lpstr>
      <vt:lpstr>Slide 8</vt:lpstr>
      <vt:lpstr>Specific characteristics of the ab initio learning situation and their motivational challenges </vt:lpstr>
      <vt:lpstr>Specific characteristics of the ab initio learning situation and their motivational challenges II</vt:lpstr>
      <vt:lpstr>The study</vt:lpstr>
      <vt:lpstr>The study II</vt:lpstr>
      <vt:lpstr>Case studies</vt:lpstr>
      <vt:lpstr>Case studies II</vt:lpstr>
      <vt:lpstr>Results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Ulrike</dc:creator>
  <cp:lastModifiedBy>ub2406</cp:lastModifiedBy>
  <cp:revision>53</cp:revision>
  <dcterms:created xsi:type="dcterms:W3CDTF">2012-07-03T18:36:55Z</dcterms:created>
  <dcterms:modified xsi:type="dcterms:W3CDTF">2012-09-23T16:42:25Z</dcterms:modified>
</cp:coreProperties>
</file>